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262" r:id="rId3"/>
    <p:sldId id="259" r:id="rId4"/>
    <p:sldId id="261" r:id="rId5"/>
    <p:sldId id="256" r:id="rId6"/>
    <p:sldId id="280" r:id="rId7"/>
    <p:sldId id="265" r:id="rId8"/>
    <p:sldId id="281" r:id="rId9"/>
    <p:sldId id="267" r:id="rId10"/>
    <p:sldId id="282" r:id="rId11"/>
    <p:sldId id="268" r:id="rId12"/>
    <p:sldId id="269" r:id="rId13"/>
    <p:sldId id="271" r:id="rId14"/>
    <p:sldId id="283" r:id="rId15"/>
    <p:sldId id="272" r:id="rId16"/>
    <p:sldId id="278" r:id="rId17"/>
    <p:sldId id="260" r:id="rId18"/>
    <p:sldId id="276" r:id="rId19"/>
    <p:sldId id="279" r:id="rId2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p:scale>
          <a:sx n="60" d="100"/>
          <a:sy n="60" d="100"/>
        </p:scale>
        <p:origin x="-1560" y="-210"/>
      </p:cViewPr>
      <p:guideLst>
        <p:guide orient="horz" pos="2160"/>
        <p:guide pos="2880"/>
      </p:guideLst>
    </p:cSldViewPr>
  </p:slideViewPr>
  <p:outlineViewPr>
    <p:cViewPr>
      <p:scale>
        <a:sx n="33" d="100"/>
        <a:sy n="33" d="100"/>
      </p:scale>
      <p:origin x="0" y="48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r>
              <a:rPr lang="en-US" smtClean="0"/>
              <a:t>EmBe FLL Coaches Training - Fall 2018</a:t>
            </a:r>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0DFDAC30-D73A-4C23-B14E-FCC7F2AC7D40}" type="datetimeFigureOut">
              <a:rPr lang="en-US" smtClean="0"/>
              <a:t>9/12/2018</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22663AAD-42A6-42F9-B982-2EE4CD9FA9FA}" type="slidenum">
              <a:rPr lang="en-US" smtClean="0"/>
              <a:t>‹#›</a:t>
            </a:fld>
            <a:endParaRPr lang="en-US"/>
          </a:p>
        </p:txBody>
      </p:sp>
    </p:spTree>
    <p:extLst>
      <p:ext uri="{BB962C8B-B14F-4D97-AF65-F5344CB8AC3E}">
        <p14:creationId xmlns:p14="http://schemas.microsoft.com/office/powerpoint/2010/main" val="89390132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r>
              <a:rPr lang="en-US" smtClean="0"/>
              <a:t>EmBe FLL Coaches Training - Fall 2018</a:t>
            </a:r>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24195800-4DEB-423C-BA9B-B0E5EF5C08A6}" type="datetimeFigureOut">
              <a:rPr lang="en-US" smtClean="0"/>
              <a:t>9/12/2018</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5F4275BC-D5B1-4A3A-86A1-54A36CD6BF4D}" type="slidenum">
              <a:rPr lang="en-US" smtClean="0"/>
              <a:t>‹#›</a:t>
            </a:fld>
            <a:endParaRPr lang="en-US"/>
          </a:p>
        </p:txBody>
      </p:sp>
    </p:spTree>
    <p:extLst>
      <p:ext uri="{BB962C8B-B14F-4D97-AF65-F5344CB8AC3E}">
        <p14:creationId xmlns:p14="http://schemas.microsoft.com/office/powerpoint/2010/main" val="304513177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7157-C14E-4763-8EE1-A30FFF434F7D}" type="slidenum">
              <a:rPr lang="en-US" smtClean="0"/>
              <a:t>1</a:t>
            </a:fld>
            <a:endParaRPr lang="en-US"/>
          </a:p>
        </p:txBody>
      </p:sp>
      <p:sp>
        <p:nvSpPr>
          <p:cNvPr id="5" name="Header Placeholder 4"/>
          <p:cNvSpPr>
            <a:spLocks noGrp="1"/>
          </p:cNvSpPr>
          <p:nvPr>
            <p:ph type="hdr" sz="quarter" idx="11"/>
          </p:nvPr>
        </p:nvSpPr>
        <p:spPr/>
        <p:txBody>
          <a:bodyPr/>
          <a:lstStyle/>
          <a:p>
            <a:r>
              <a:rPr lang="en-US" smtClean="0"/>
              <a:t>EmBe FLL Coaches Training - Fall 2018</a:t>
            </a:r>
            <a:endParaRPr lang="en-US"/>
          </a:p>
        </p:txBody>
      </p:sp>
    </p:spTree>
    <p:extLst>
      <p:ext uri="{BB962C8B-B14F-4D97-AF65-F5344CB8AC3E}">
        <p14:creationId xmlns:p14="http://schemas.microsoft.com/office/powerpoint/2010/main" val="94161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7157-C14E-4763-8EE1-A30FFF434F7D}" type="slidenum">
              <a:rPr lang="en-US" smtClean="0"/>
              <a:t>18</a:t>
            </a:fld>
            <a:endParaRPr lang="en-US"/>
          </a:p>
        </p:txBody>
      </p:sp>
      <p:sp>
        <p:nvSpPr>
          <p:cNvPr id="5" name="Header Placeholder 4"/>
          <p:cNvSpPr>
            <a:spLocks noGrp="1"/>
          </p:cNvSpPr>
          <p:nvPr>
            <p:ph type="hdr" sz="quarter" idx="11"/>
          </p:nvPr>
        </p:nvSpPr>
        <p:spPr/>
        <p:txBody>
          <a:bodyPr/>
          <a:lstStyle/>
          <a:p>
            <a:r>
              <a:rPr lang="en-US" smtClean="0"/>
              <a:t>EmBe FLL Coaches Training - Fall 2018</a:t>
            </a:r>
            <a:endParaRPr lang="en-US"/>
          </a:p>
        </p:txBody>
      </p:sp>
    </p:spTree>
    <p:extLst>
      <p:ext uri="{BB962C8B-B14F-4D97-AF65-F5344CB8AC3E}">
        <p14:creationId xmlns:p14="http://schemas.microsoft.com/office/powerpoint/2010/main" val="941619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81BD3D-1622-41DB-ADE1-90BB04AC04E0}"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10354-586A-410A-8859-DF348E608BC9}" type="slidenum">
              <a:rPr lang="en-US" smtClean="0"/>
              <a:t>‹#›</a:t>
            </a:fld>
            <a:endParaRPr lang="en-US"/>
          </a:p>
        </p:txBody>
      </p:sp>
    </p:spTree>
    <p:extLst>
      <p:ext uri="{BB962C8B-B14F-4D97-AF65-F5344CB8AC3E}">
        <p14:creationId xmlns:p14="http://schemas.microsoft.com/office/powerpoint/2010/main" val="1395276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81BD3D-1622-41DB-ADE1-90BB04AC04E0}"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10354-586A-410A-8859-DF348E608BC9}" type="slidenum">
              <a:rPr lang="en-US" smtClean="0"/>
              <a:t>‹#›</a:t>
            </a:fld>
            <a:endParaRPr lang="en-US"/>
          </a:p>
        </p:txBody>
      </p:sp>
    </p:spTree>
    <p:extLst>
      <p:ext uri="{BB962C8B-B14F-4D97-AF65-F5344CB8AC3E}">
        <p14:creationId xmlns:p14="http://schemas.microsoft.com/office/powerpoint/2010/main" val="437726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81BD3D-1622-41DB-ADE1-90BB04AC04E0}"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10354-586A-410A-8859-DF348E608BC9}" type="slidenum">
              <a:rPr lang="en-US" smtClean="0"/>
              <a:t>‹#›</a:t>
            </a:fld>
            <a:endParaRPr lang="en-US"/>
          </a:p>
        </p:txBody>
      </p:sp>
    </p:spTree>
    <p:extLst>
      <p:ext uri="{BB962C8B-B14F-4D97-AF65-F5344CB8AC3E}">
        <p14:creationId xmlns:p14="http://schemas.microsoft.com/office/powerpoint/2010/main" val="24737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81BD3D-1622-41DB-ADE1-90BB04AC04E0}"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10354-586A-410A-8859-DF348E608BC9}" type="slidenum">
              <a:rPr lang="en-US" smtClean="0"/>
              <a:t>‹#›</a:t>
            </a:fld>
            <a:endParaRPr lang="en-US"/>
          </a:p>
        </p:txBody>
      </p:sp>
    </p:spTree>
    <p:extLst>
      <p:ext uri="{BB962C8B-B14F-4D97-AF65-F5344CB8AC3E}">
        <p14:creationId xmlns:p14="http://schemas.microsoft.com/office/powerpoint/2010/main" val="70323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81BD3D-1622-41DB-ADE1-90BB04AC04E0}"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10354-586A-410A-8859-DF348E608BC9}" type="slidenum">
              <a:rPr lang="en-US" smtClean="0"/>
              <a:t>‹#›</a:t>
            </a:fld>
            <a:endParaRPr lang="en-US"/>
          </a:p>
        </p:txBody>
      </p:sp>
    </p:spTree>
    <p:extLst>
      <p:ext uri="{BB962C8B-B14F-4D97-AF65-F5344CB8AC3E}">
        <p14:creationId xmlns:p14="http://schemas.microsoft.com/office/powerpoint/2010/main" val="3866182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81BD3D-1622-41DB-ADE1-90BB04AC04E0}"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10354-586A-410A-8859-DF348E608BC9}" type="slidenum">
              <a:rPr lang="en-US" smtClean="0"/>
              <a:t>‹#›</a:t>
            </a:fld>
            <a:endParaRPr lang="en-US"/>
          </a:p>
        </p:txBody>
      </p:sp>
    </p:spTree>
    <p:extLst>
      <p:ext uri="{BB962C8B-B14F-4D97-AF65-F5344CB8AC3E}">
        <p14:creationId xmlns:p14="http://schemas.microsoft.com/office/powerpoint/2010/main" val="215249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81BD3D-1622-41DB-ADE1-90BB04AC04E0}" type="datetimeFigureOut">
              <a:rPr lang="en-US" smtClean="0"/>
              <a:t>9/12/2018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710354-586A-410A-8859-DF348E608BC9}" type="slidenum">
              <a:rPr lang="en-US" smtClean="0"/>
              <a:t>‹#›</a:t>
            </a:fld>
            <a:endParaRPr lang="en-US"/>
          </a:p>
        </p:txBody>
      </p:sp>
    </p:spTree>
    <p:extLst>
      <p:ext uri="{BB962C8B-B14F-4D97-AF65-F5344CB8AC3E}">
        <p14:creationId xmlns:p14="http://schemas.microsoft.com/office/powerpoint/2010/main" val="424351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81BD3D-1622-41DB-ADE1-90BB04AC04E0}" type="datetimeFigureOut">
              <a:rPr lang="en-US" smtClean="0"/>
              <a:t>9/12/2018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710354-586A-410A-8859-DF348E608BC9}" type="slidenum">
              <a:rPr lang="en-US" smtClean="0"/>
              <a:t>‹#›</a:t>
            </a:fld>
            <a:endParaRPr lang="en-US"/>
          </a:p>
        </p:txBody>
      </p:sp>
    </p:spTree>
    <p:extLst>
      <p:ext uri="{BB962C8B-B14F-4D97-AF65-F5344CB8AC3E}">
        <p14:creationId xmlns:p14="http://schemas.microsoft.com/office/powerpoint/2010/main" val="75530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81BD3D-1622-41DB-ADE1-90BB04AC04E0}" type="datetimeFigureOut">
              <a:rPr lang="en-US" smtClean="0"/>
              <a:t>9/12/2018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710354-586A-410A-8859-DF348E608BC9}" type="slidenum">
              <a:rPr lang="en-US" smtClean="0"/>
              <a:t>‹#›</a:t>
            </a:fld>
            <a:endParaRPr lang="en-US"/>
          </a:p>
        </p:txBody>
      </p:sp>
    </p:spTree>
    <p:extLst>
      <p:ext uri="{BB962C8B-B14F-4D97-AF65-F5344CB8AC3E}">
        <p14:creationId xmlns:p14="http://schemas.microsoft.com/office/powerpoint/2010/main" val="340714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1BD3D-1622-41DB-ADE1-90BB04AC04E0}"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10354-586A-410A-8859-DF348E608BC9}" type="slidenum">
              <a:rPr lang="en-US" smtClean="0"/>
              <a:t>‹#›</a:t>
            </a:fld>
            <a:endParaRPr lang="en-US"/>
          </a:p>
        </p:txBody>
      </p:sp>
    </p:spTree>
    <p:extLst>
      <p:ext uri="{BB962C8B-B14F-4D97-AF65-F5344CB8AC3E}">
        <p14:creationId xmlns:p14="http://schemas.microsoft.com/office/powerpoint/2010/main" val="813488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1BD3D-1622-41DB-ADE1-90BB04AC04E0}"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10354-586A-410A-8859-DF348E608BC9}" type="slidenum">
              <a:rPr lang="en-US" smtClean="0"/>
              <a:t>‹#›</a:t>
            </a:fld>
            <a:endParaRPr lang="en-US"/>
          </a:p>
        </p:txBody>
      </p:sp>
    </p:spTree>
    <p:extLst>
      <p:ext uri="{BB962C8B-B14F-4D97-AF65-F5344CB8AC3E}">
        <p14:creationId xmlns:p14="http://schemas.microsoft.com/office/powerpoint/2010/main" val="307343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81BD3D-1622-41DB-ADE1-90BB04AC04E0}" type="datetimeFigureOut">
              <a:rPr lang="en-US" smtClean="0"/>
              <a:t>9/12/2018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10354-586A-410A-8859-DF348E608BC9}" type="slidenum">
              <a:rPr lang="en-US" smtClean="0"/>
              <a:t>‹#›</a:t>
            </a:fld>
            <a:endParaRPr lang="en-US"/>
          </a:p>
        </p:txBody>
      </p:sp>
    </p:spTree>
    <p:extLst>
      <p:ext uri="{BB962C8B-B14F-4D97-AF65-F5344CB8AC3E}">
        <p14:creationId xmlns:p14="http://schemas.microsoft.com/office/powerpoint/2010/main" val="1185883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facebook.com/Groups/SDFLL" TargetMode="External"/><Relationship Id="rId2" Type="http://schemas.openxmlformats.org/officeDocument/2006/relationships/hyperlink" Target="http://embefllcoachescorner.weebly.com/" TargetMode="External"/><Relationship Id="rId1" Type="http://schemas.openxmlformats.org/officeDocument/2006/relationships/slideLayout" Target="../slideLayouts/slideLayout2.xml"/><Relationship Id="rId4" Type="http://schemas.openxmlformats.org/officeDocument/2006/relationships/hyperlink" Target="https://www.youtube.com/user/FLLGlob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irstinspires.org/resource-library/fll/into-orbit-challenge-updates-and-resources"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470025"/>
          </a:xfrm>
        </p:spPr>
        <p:txBody>
          <a:bodyPr>
            <a:normAutofit/>
          </a:bodyPr>
          <a:lstStyle/>
          <a:p>
            <a:r>
              <a:rPr lang="en-US" sz="7200" dirty="0" smtClean="0">
                <a:solidFill>
                  <a:srgbClr val="A62AA0"/>
                </a:solidFill>
                <a:latin typeface="Futura PT Book" pitchFamily="34" charset="0"/>
              </a:rPr>
              <a:t>Welcome</a:t>
            </a:r>
            <a:r>
              <a:rPr lang="en-US" sz="6000" dirty="0" smtClean="0">
                <a:solidFill>
                  <a:srgbClr val="A62AA0"/>
                </a:solidFill>
              </a:rPr>
              <a:t>!</a:t>
            </a:r>
            <a:endParaRPr lang="en-US" sz="6000" dirty="0">
              <a:solidFill>
                <a:srgbClr val="A62AA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4572000"/>
            <a:ext cx="3657600" cy="1828800"/>
          </a:xfrm>
          <a:prstGeom prst="rect">
            <a:avLst/>
          </a:prstGeom>
        </p:spPr>
      </p:pic>
      <p:sp>
        <p:nvSpPr>
          <p:cNvPr id="6" name="Subtitle 5"/>
          <p:cNvSpPr>
            <a:spLocks noGrp="1"/>
          </p:cNvSpPr>
          <p:nvPr>
            <p:ph type="subTitle" idx="1"/>
          </p:nvPr>
        </p:nvSpPr>
        <p:spPr>
          <a:xfrm>
            <a:off x="1447800" y="2362200"/>
            <a:ext cx="6400800" cy="1752600"/>
          </a:xfrm>
        </p:spPr>
        <p:txBody>
          <a:bodyPr>
            <a:noAutofit/>
          </a:bodyPr>
          <a:lstStyle/>
          <a:p>
            <a:r>
              <a:rPr lang="en-US" dirty="0" smtClean="0">
                <a:solidFill>
                  <a:srgbClr val="00B050"/>
                </a:solidFill>
                <a:latin typeface="Futura PT Book" pitchFamily="34" charset="0"/>
              </a:rPr>
              <a:t>Jeremy Haugen</a:t>
            </a:r>
          </a:p>
          <a:p>
            <a:r>
              <a:rPr lang="en-US" dirty="0" err="1" smtClean="0">
                <a:solidFill>
                  <a:srgbClr val="00B050"/>
                </a:solidFill>
                <a:latin typeface="Futura PT Book" pitchFamily="34" charset="0"/>
              </a:rPr>
              <a:t>EmBe</a:t>
            </a:r>
            <a:r>
              <a:rPr lang="en-US" dirty="0" smtClean="0">
                <a:solidFill>
                  <a:srgbClr val="00B050"/>
                </a:solidFill>
                <a:latin typeface="Futura PT Book" pitchFamily="34" charset="0"/>
              </a:rPr>
              <a:t> </a:t>
            </a:r>
            <a:r>
              <a:rPr lang="en-US" i="1" dirty="0" smtClean="0">
                <a:solidFill>
                  <a:srgbClr val="00B050"/>
                </a:solidFill>
                <a:latin typeface="Futura PT Book" pitchFamily="34" charset="0"/>
              </a:rPr>
              <a:t>FIRST </a:t>
            </a:r>
            <a:r>
              <a:rPr lang="en-US" dirty="0" smtClean="0">
                <a:solidFill>
                  <a:srgbClr val="00B050"/>
                </a:solidFill>
                <a:latin typeface="Futura PT Book" pitchFamily="34" charset="0"/>
              </a:rPr>
              <a:t>LEGO League Coordinator for SD</a:t>
            </a:r>
          </a:p>
          <a:p>
            <a:r>
              <a:rPr lang="en-US" dirty="0" smtClean="0">
                <a:solidFill>
                  <a:srgbClr val="00B050"/>
                </a:solidFill>
                <a:latin typeface="Futura PT Book" pitchFamily="34" charset="0"/>
              </a:rPr>
              <a:t>jhaugen@embe.org</a:t>
            </a:r>
            <a:endParaRPr lang="en-US" dirty="0">
              <a:solidFill>
                <a:srgbClr val="00B050"/>
              </a:solidFill>
              <a:latin typeface="Futura PT Book"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381790"/>
            <a:ext cx="1395065" cy="165750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378658"/>
            <a:ext cx="1395065" cy="1657503"/>
          </a:xfrm>
          <a:prstGeom prst="rect">
            <a:avLst/>
          </a:prstGeom>
        </p:spPr>
      </p:pic>
    </p:spTree>
    <p:extLst>
      <p:ext uri="{BB962C8B-B14F-4D97-AF65-F5344CB8AC3E}">
        <p14:creationId xmlns:p14="http://schemas.microsoft.com/office/powerpoint/2010/main" val="3068813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A62AA0"/>
                </a:solidFill>
                <a:latin typeface="Futura PT Book" pitchFamily="34" charset="0"/>
              </a:rPr>
              <a:t>The </a:t>
            </a:r>
            <a:r>
              <a:rPr lang="en-US" dirty="0">
                <a:solidFill>
                  <a:srgbClr val="A62AA0"/>
                </a:solidFill>
                <a:latin typeface="Futura PT Book" pitchFamily="34" charset="0"/>
              </a:rPr>
              <a:t>R</a:t>
            </a:r>
            <a:r>
              <a:rPr lang="en-US" dirty="0" smtClean="0">
                <a:solidFill>
                  <a:srgbClr val="A62AA0"/>
                </a:solidFill>
                <a:latin typeface="Futura PT Book" pitchFamily="34" charset="0"/>
              </a:rPr>
              <a:t>obot </a:t>
            </a:r>
            <a:r>
              <a:rPr lang="en-US" dirty="0">
                <a:solidFill>
                  <a:srgbClr val="A62AA0"/>
                </a:solidFill>
                <a:latin typeface="Futura PT Book" pitchFamily="34" charset="0"/>
              </a:rPr>
              <a:t>D</a:t>
            </a:r>
            <a:r>
              <a:rPr lang="en-US" dirty="0" smtClean="0">
                <a:solidFill>
                  <a:srgbClr val="A62AA0"/>
                </a:solidFill>
                <a:latin typeface="Futura PT Book" pitchFamily="34" charset="0"/>
              </a:rPr>
              <a:t>esign judged session</a:t>
            </a:r>
            <a:endParaRPr lang="en-US" dirty="0">
              <a:latin typeface="Futura PT Book" pitchFamily="34" charset="0"/>
            </a:endParaRPr>
          </a:p>
        </p:txBody>
      </p:sp>
      <p:sp>
        <p:nvSpPr>
          <p:cNvPr id="4" name="Rectangle 3"/>
          <p:cNvSpPr/>
          <p:nvPr/>
        </p:nvSpPr>
        <p:spPr>
          <a:xfrm>
            <a:off x="152400" y="1543018"/>
            <a:ext cx="3581400" cy="3693319"/>
          </a:xfrm>
          <a:prstGeom prst="rect">
            <a:avLst/>
          </a:prstGeom>
        </p:spPr>
        <p:txBody>
          <a:bodyPr wrap="square">
            <a:spAutoFit/>
          </a:bodyPr>
          <a:lstStyle/>
          <a:p>
            <a:pPr marL="342900" indent="-342900" fontAlgn="base">
              <a:spcAft>
                <a:spcPts val="1200"/>
              </a:spcAft>
              <a:buFont typeface="Arial" panose="020B0604020202020204" pitchFamily="34" charset="0"/>
              <a:buChar char="•"/>
            </a:pPr>
            <a:r>
              <a:rPr lang="en-US" sz="2800" dirty="0" smtClean="0">
                <a:solidFill>
                  <a:srgbClr val="00B050"/>
                </a:solidFill>
                <a:latin typeface="Futura PT Book" pitchFamily="34" charset="0"/>
              </a:rPr>
              <a:t>Teams tell the judges about their robot design, strategy and programming.</a:t>
            </a:r>
          </a:p>
          <a:p>
            <a:pPr marL="342900" indent="-342900" fontAlgn="base">
              <a:spcAft>
                <a:spcPts val="1200"/>
              </a:spcAft>
              <a:buFont typeface="Arial" panose="020B0604020202020204" pitchFamily="34" charset="0"/>
              <a:buChar char="•"/>
            </a:pPr>
            <a:r>
              <a:rPr lang="en-US" sz="2800" dirty="0" smtClean="0">
                <a:solidFill>
                  <a:srgbClr val="00B050"/>
                </a:solidFill>
                <a:latin typeface="Futura PT Book" pitchFamily="34" charset="0"/>
              </a:rPr>
              <a:t>Judges ask to see the robot perform a mission and look at programs.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1769435"/>
            <a:ext cx="4735559" cy="3136539"/>
          </a:xfrm>
          <a:prstGeom prst="rect">
            <a:avLst/>
          </a:prstGeom>
        </p:spPr>
      </p:pic>
      <p:sp>
        <p:nvSpPr>
          <p:cNvPr id="3" name="TextBox 2"/>
          <p:cNvSpPr txBox="1"/>
          <p:nvPr/>
        </p:nvSpPr>
        <p:spPr>
          <a:xfrm>
            <a:off x="152400" y="5486400"/>
            <a:ext cx="8458200" cy="954107"/>
          </a:xfrm>
          <a:prstGeom prst="rect">
            <a:avLst/>
          </a:prstGeom>
          <a:noFill/>
        </p:spPr>
        <p:txBody>
          <a:bodyPr wrap="square" rtlCol="0">
            <a:spAutoFit/>
          </a:bodyPr>
          <a:lstStyle/>
          <a:p>
            <a:r>
              <a:rPr lang="en-US" sz="2800" dirty="0" smtClean="0">
                <a:solidFill>
                  <a:srgbClr val="00B050"/>
                </a:solidFill>
                <a:latin typeface="Futura PT Book" pitchFamily="34" charset="0"/>
              </a:rPr>
              <a:t>Robot Design Summary Worksheet can be helps focus discussion – only required at State though</a:t>
            </a:r>
            <a:endParaRPr lang="en-US" sz="2800" dirty="0">
              <a:solidFill>
                <a:srgbClr val="00B050"/>
              </a:solidFill>
              <a:latin typeface="Futura PT Book" pitchFamily="34" charset="0"/>
            </a:endParaRPr>
          </a:p>
        </p:txBody>
      </p:sp>
    </p:spTree>
    <p:extLst>
      <p:ext uri="{BB962C8B-B14F-4D97-AF65-F5344CB8AC3E}">
        <p14:creationId xmlns:p14="http://schemas.microsoft.com/office/powerpoint/2010/main" val="2017826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152401"/>
            <a:ext cx="7772400" cy="73501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00B050"/>
                </a:solidFill>
                <a:latin typeface="Futura PT Book" pitchFamily="34" charset="0"/>
              </a:rPr>
              <a:t>Robot Design Advice</a:t>
            </a:r>
          </a:p>
          <a:p>
            <a:endParaRPr lang="en-US" sz="2800" dirty="0">
              <a:solidFill>
                <a:srgbClr val="A62AA0"/>
              </a:solidFill>
            </a:endParaRPr>
          </a:p>
        </p:txBody>
      </p:sp>
      <p:sp>
        <p:nvSpPr>
          <p:cNvPr id="6" name="Rectangle 5"/>
          <p:cNvSpPr/>
          <p:nvPr/>
        </p:nvSpPr>
        <p:spPr>
          <a:xfrm>
            <a:off x="228600" y="927484"/>
            <a:ext cx="8763000" cy="4308872"/>
          </a:xfrm>
          <a:prstGeom prst="rect">
            <a:avLst/>
          </a:prstGeom>
        </p:spPr>
        <p:txBody>
          <a:bodyPr wrap="square">
            <a:spAutoFit/>
          </a:bodyPr>
          <a:lstStyle/>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Changing the basic design of robot requires team to revise any programs already written, so finalize robot first!</a:t>
            </a:r>
          </a:p>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Back bumper useful for making robot square to sides of table… back into them.</a:t>
            </a:r>
          </a:p>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Pick missions based on reliability, point potential or fun!</a:t>
            </a:r>
          </a:p>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Design attachments for quick assembly and removal.</a:t>
            </a:r>
          </a:p>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Make a sketch of robot and attachments in case it falls apart</a:t>
            </a:r>
          </a:p>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Advantageous to do multiple missions per run when possible.</a:t>
            </a:r>
          </a:p>
          <a:p>
            <a:pPr marL="342900" indent="-342900" fontAlgn="base">
              <a:spcAft>
                <a:spcPts val="1200"/>
              </a:spcAft>
              <a:buFont typeface="Arial" panose="020B0604020202020204" pitchFamily="34" charset="0"/>
              <a:buChar char="•"/>
            </a:pPr>
            <a:endParaRPr lang="en-US" sz="2200" dirty="0" smtClean="0">
              <a:solidFill>
                <a:srgbClr val="7030A0"/>
              </a:solidFill>
              <a:latin typeface="Futura PT Book" pitchFamily="34" charset="0"/>
            </a:endParaRPr>
          </a:p>
        </p:txBody>
      </p:sp>
    </p:spTree>
    <p:extLst>
      <p:ext uri="{BB962C8B-B14F-4D97-AF65-F5344CB8AC3E}">
        <p14:creationId xmlns:p14="http://schemas.microsoft.com/office/powerpoint/2010/main" val="918695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152401"/>
            <a:ext cx="7772400" cy="73501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00B050"/>
                </a:solidFill>
                <a:latin typeface="Futura PT Book" pitchFamily="34" charset="0"/>
              </a:rPr>
              <a:t>Robot Programming Advice</a:t>
            </a:r>
          </a:p>
          <a:p>
            <a:endParaRPr lang="en-US" sz="2800" dirty="0">
              <a:solidFill>
                <a:srgbClr val="A62AA0"/>
              </a:solidFill>
            </a:endParaRPr>
          </a:p>
        </p:txBody>
      </p:sp>
      <p:sp>
        <p:nvSpPr>
          <p:cNvPr id="6" name="Rectangle 5"/>
          <p:cNvSpPr/>
          <p:nvPr/>
        </p:nvSpPr>
        <p:spPr>
          <a:xfrm>
            <a:off x="228600" y="927484"/>
            <a:ext cx="8763000" cy="5663089"/>
          </a:xfrm>
          <a:prstGeom prst="rect">
            <a:avLst/>
          </a:prstGeom>
        </p:spPr>
        <p:txBody>
          <a:bodyPr wrap="square">
            <a:spAutoFit/>
          </a:bodyPr>
          <a:lstStyle/>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Make a list of operations the robot needs to do in order to complete the mission.  This is called an algorithm or pseudo code. </a:t>
            </a:r>
          </a:p>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The robot can move without sensor feedback (Dead reckoning)… or with the use of sensors (Full or partial autonomy).</a:t>
            </a:r>
          </a:p>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Either way, adding a wait block between operations (just 1-3 seconds) helps to see where the robot ended up before the next operation. Remove pause blocks when program is finalized.</a:t>
            </a:r>
          </a:p>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Make fine adjustments to algorithm in order from 1</a:t>
            </a:r>
            <a:r>
              <a:rPr lang="en-US" sz="2400" baseline="30000" dirty="0" smtClean="0">
                <a:solidFill>
                  <a:srgbClr val="7030A0"/>
                </a:solidFill>
                <a:latin typeface="Futura PT Book" pitchFamily="34" charset="0"/>
              </a:rPr>
              <a:t>st</a:t>
            </a:r>
            <a:r>
              <a:rPr lang="en-US" sz="2400" dirty="0" smtClean="0">
                <a:solidFill>
                  <a:srgbClr val="7030A0"/>
                </a:solidFill>
                <a:latin typeface="Futura PT Book" pitchFamily="34" charset="0"/>
              </a:rPr>
              <a:t> to last operation.</a:t>
            </a:r>
            <a:r>
              <a:rPr lang="en-US" sz="2400" dirty="0">
                <a:solidFill>
                  <a:srgbClr val="7030A0"/>
                </a:solidFill>
                <a:latin typeface="Futura PT Book" pitchFamily="34" charset="0"/>
              </a:rPr>
              <a:t> </a:t>
            </a:r>
            <a:r>
              <a:rPr lang="en-US" sz="2400" dirty="0" smtClean="0">
                <a:solidFill>
                  <a:srgbClr val="7030A0"/>
                </a:solidFill>
                <a:latin typeface="Futura PT Book" pitchFamily="34" charset="0"/>
              </a:rPr>
              <a:t>Any changes influence later operations.</a:t>
            </a:r>
          </a:p>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Save program files in successive iterations. Maybe an iteration works well and changes made messed it up.  Can be difficult to remember how it was set up before. Remind team to save.</a:t>
            </a:r>
          </a:p>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Save a backup of program files once completed. </a:t>
            </a:r>
          </a:p>
        </p:txBody>
      </p:sp>
    </p:spTree>
    <p:extLst>
      <p:ext uri="{BB962C8B-B14F-4D97-AF65-F5344CB8AC3E}">
        <p14:creationId xmlns:p14="http://schemas.microsoft.com/office/powerpoint/2010/main" val="506505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152401"/>
            <a:ext cx="7772400" cy="73501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7030A0"/>
                </a:solidFill>
                <a:latin typeface="Futura PT Book" pitchFamily="34" charset="0"/>
              </a:rPr>
              <a:t>Robot Design Judging Advice</a:t>
            </a:r>
          </a:p>
          <a:p>
            <a:endParaRPr lang="en-US" sz="2800" dirty="0">
              <a:solidFill>
                <a:srgbClr val="A62AA0"/>
              </a:solidFill>
            </a:endParaRPr>
          </a:p>
        </p:txBody>
      </p:sp>
      <p:sp>
        <p:nvSpPr>
          <p:cNvPr id="6" name="Rectangle 5"/>
          <p:cNvSpPr/>
          <p:nvPr/>
        </p:nvSpPr>
        <p:spPr>
          <a:xfrm>
            <a:off x="228600" y="685800"/>
            <a:ext cx="8763000" cy="6924973"/>
          </a:xfrm>
          <a:prstGeom prst="rect">
            <a:avLst/>
          </a:prstGeom>
        </p:spPr>
        <p:txBody>
          <a:bodyPr wrap="square">
            <a:spAutoFit/>
          </a:bodyPr>
          <a:lstStyle/>
          <a:p>
            <a:pPr marL="342900" indent="-342900" fontAlgn="base">
              <a:spcAft>
                <a:spcPts val="1200"/>
              </a:spcAft>
              <a:buFont typeface="Arial" panose="020B0604020202020204" pitchFamily="34" charset="0"/>
              <a:buChar char="•"/>
            </a:pPr>
            <a:r>
              <a:rPr lang="en-US" sz="2400" dirty="0">
                <a:solidFill>
                  <a:srgbClr val="00B050"/>
                </a:solidFill>
                <a:latin typeface="Futura PT Book" pitchFamily="34" charset="0"/>
              </a:rPr>
              <a:t>T</a:t>
            </a:r>
            <a:r>
              <a:rPr lang="en-US" sz="2400" dirty="0" smtClean="0">
                <a:solidFill>
                  <a:srgbClr val="00B050"/>
                </a:solidFill>
                <a:latin typeface="Futura PT Book" pitchFamily="34" charset="0"/>
              </a:rPr>
              <a:t>his is split between 5 minutes Q/A followed by 5 minutes of demonstrating robot completing missions</a:t>
            </a:r>
          </a:p>
          <a:p>
            <a:pPr marL="342900" indent="-342900" fontAlgn="base">
              <a:spcAft>
                <a:spcPts val="1200"/>
              </a:spcAft>
              <a:buFont typeface="Arial" panose="020B0604020202020204" pitchFamily="34" charset="0"/>
              <a:buChar char="•"/>
            </a:pPr>
            <a:r>
              <a:rPr lang="en-US" sz="2400" dirty="0" smtClean="0">
                <a:solidFill>
                  <a:srgbClr val="00B050"/>
                </a:solidFill>
                <a:latin typeface="Futura PT Book" pitchFamily="34" charset="0"/>
              </a:rPr>
              <a:t>Preparing a brief summary (2 minutes) might help assist team to think about their robot design (how was robot designed, how were attachments designed, how was it programmed). Having each team member discuss an attachment they designed works well. The RDES is only required at the State </a:t>
            </a:r>
            <a:r>
              <a:rPr lang="en-US" sz="2400" dirty="0">
                <a:solidFill>
                  <a:srgbClr val="00B050"/>
                </a:solidFill>
                <a:latin typeface="Futura PT Book" pitchFamily="34" charset="0"/>
              </a:rPr>
              <a:t>C</a:t>
            </a:r>
            <a:r>
              <a:rPr lang="en-US" sz="2400" dirty="0" smtClean="0">
                <a:solidFill>
                  <a:srgbClr val="00B050"/>
                </a:solidFill>
                <a:latin typeface="Futura PT Book" pitchFamily="34" charset="0"/>
              </a:rPr>
              <a:t>hampionship.</a:t>
            </a:r>
            <a:endParaRPr lang="en-US" sz="2400" dirty="0">
              <a:solidFill>
                <a:srgbClr val="00B050"/>
              </a:solidFill>
              <a:latin typeface="Futura PT Book" pitchFamily="34" charset="0"/>
            </a:endParaRPr>
          </a:p>
          <a:p>
            <a:pPr marL="342900" indent="-342900" fontAlgn="base">
              <a:spcAft>
                <a:spcPts val="1200"/>
              </a:spcAft>
              <a:buFont typeface="Arial" panose="020B0604020202020204" pitchFamily="34" charset="0"/>
              <a:buChar char="•"/>
            </a:pPr>
            <a:r>
              <a:rPr lang="en-US" sz="2400" dirty="0" smtClean="0">
                <a:solidFill>
                  <a:srgbClr val="00B050"/>
                </a:solidFill>
                <a:latin typeface="Futura PT Book" pitchFamily="34" charset="0"/>
              </a:rPr>
              <a:t>Team may not be prompted by robot design judges to start summary. If not, team can introduce themselves and say they are going to summarize their robot design.  If asked a question, they can answer and indicate they can summarize design too as a team.</a:t>
            </a:r>
          </a:p>
          <a:p>
            <a:pPr marL="342900" indent="-342900" fontAlgn="base">
              <a:spcAft>
                <a:spcPts val="1200"/>
              </a:spcAft>
              <a:buFont typeface="Arial" panose="020B0604020202020204" pitchFamily="34" charset="0"/>
              <a:buChar char="•"/>
            </a:pPr>
            <a:r>
              <a:rPr lang="en-US" sz="2400" dirty="0" smtClean="0">
                <a:solidFill>
                  <a:srgbClr val="00B050"/>
                </a:solidFill>
                <a:latin typeface="Futura PT Book" pitchFamily="34" charset="0"/>
              </a:rPr>
              <a:t>Pick missions team is confident with or particularly proud of when doing demonstrations.</a:t>
            </a:r>
          </a:p>
          <a:p>
            <a:pPr marL="342900" indent="-342900" fontAlgn="base">
              <a:spcAft>
                <a:spcPts val="1200"/>
              </a:spcAft>
              <a:buFont typeface="Arial" panose="020B0604020202020204" pitchFamily="34" charset="0"/>
              <a:buChar char="•"/>
            </a:pPr>
            <a:r>
              <a:rPr lang="en-US" sz="2400" dirty="0">
                <a:solidFill>
                  <a:srgbClr val="00B050"/>
                </a:solidFill>
                <a:latin typeface="Futura PT Book" pitchFamily="34" charset="0"/>
              </a:rPr>
              <a:t>Have Fun </a:t>
            </a:r>
            <a:r>
              <a:rPr lang="en-US" sz="2400" dirty="0">
                <a:solidFill>
                  <a:srgbClr val="00B050"/>
                </a:solidFill>
                <a:latin typeface="Futura PT Book" pitchFamily="34" charset="0"/>
                <a:sym typeface="Wingdings" panose="05000000000000000000" pitchFamily="2" charset="2"/>
              </a:rPr>
              <a:t></a:t>
            </a:r>
            <a:endParaRPr lang="en-US" sz="2400" dirty="0">
              <a:solidFill>
                <a:srgbClr val="00B050"/>
              </a:solidFill>
              <a:latin typeface="Futura PT Book" pitchFamily="34" charset="0"/>
            </a:endParaRPr>
          </a:p>
          <a:p>
            <a:pPr marL="342900" indent="-342900" fontAlgn="base">
              <a:spcAft>
                <a:spcPts val="1200"/>
              </a:spcAft>
              <a:buFont typeface="Arial" panose="020B0604020202020204" pitchFamily="34" charset="0"/>
              <a:buChar char="•"/>
            </a:pPr>
            <a:endParaRPr lang="en-US" sz="2400" dirty="0" smtClean="0">
              <a:solidFill>
                <a:schemeClr val="accent3">
                  <a:lumMod val="50000"/>
                </a:schemeClr>
              </a:solidFill>
            </a:endParaRPr>
          </a:p>
          <a:p>
            <a:pPr marL="342900" indent="-342900" fontAlgn="base">
              <a:spcAft>
                <a:spcPts val="1200"/>
              </a:spcAft>
              <a:buFont typeface="Arial" panose="020B0604020202020204" pitchFamily="34" charset="0"/>
              <a:buChar char="•"/>
            </a:pPr>
            <a:endParaRPr lang="en-US" sz="2400" dirty="0" smtClean="0">
              <a:solidFill>
                <a:schemeClr val="accent3">
                  <a:lumMod val="50000"/>
                </a:schemeClr>
              </a:solidFill>
            </a:endParaRPr>
          </a:p>
        </p:txBody>
      </p:sp>
    </p:spTree>
    <p:extLst>
      <p:ext uri="{BB962C8B-B14F-4D97-AF65-F5344CB8AC3E}">
        <p14:creationId xmlns:p14="http://schemas.microsoft.com/office/powerpoint/2010/main" val="2325096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62AA0"/>
                </a:solidFill>
                <a:latin typeface="Futura PT Book" pitchFamily="34" charset="0"/>
              </a:rPr>
              <a:t>The </a:t>
            </a:r>
            <a:r>
              <a:rPr lang="en-US" dirty="0" smtClean="0">
                <a:solidFill>
                  <a:srgbClr val="A62AA0"/>
                </a:solidFill>
                <a:latin typeface="Futura PT Book" pitchFamily="34" charset="0"/>
              </a:rPr>
              <a:t>Robot Game</a:t>
            </a:r>
            <a:endParaRPr lang="en-US" dirty="0">
              <a:latin typeface="Futura PT Book"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471448"/>
            <a:ext cx="7162800" cy="4744192"/>
          </a:xfrm>
          <a:prstGeom prst="rect">
            <a:avLst/>
          </a:prstGeom>
        </p:spPr>
      </p:pic>
    </p:spTree>
    <p:extLst>
      <p:ext uri="{BB962C8B-B14F-4D97-AF65-F5344CB8AC3E}">
        <p14:creationId xmlns:p14="http://schemas.microsoft.com/office/powerpoint/2010/main" val="2407669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152401"/>
            <a:ext cx="7772400" cy="73501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00B050"/>
                </a:solidFill>
                <a:latin typeface="Futura PT Book" pitchFamily="34" charset="0"/>
              </a:rPr>
              <a:t>Robot Games Advice</a:t>
            </a:r>
          </a:p>
          <a:p>
            <a:endParaRPr lang="en-US" sz="2800" dirty="0">
              <a:solidFill>
                <a:srgbClr val="00B050"/>
              </a:solidFill>
            </a:endParaRPr>
          </a:p>
        </p:txBody>
      </p:sp>
      <p:sp>
        <p:nvSpPr>
          <p:cNvPr id="6" name="Rectangle 5"/>
          <p:cNvSpPr/>
          <p:nvPr/>
        </p:nvSpPr>
        <p:spPr>
          <a:xfrm>
            <a:off x="76200" y="927484"/>
            <a:ext cx="9067800" cy="5816977"/>
          </a:xfrm>
          <a:prstGeom prst="rect">
            <a:avLst/>
          </a:prstGeom>
        </p:spPr>
        <p:txBody>
          <a:bodyPr wrap="square">
            <a:spAutoFit/>
          </a:bodyPr>
          <a:lstStyle/>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Practice, practice, practice!  Just like the project presentation.</a:t>
            </a:r>
          </a:p>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Have team members practice all planned missions while specializing in a few missions.</a:t>
            </a:r>
            <a:r>
              <a:rPr lang="en-US" sz="2400" dirty="0">
                <a:solidFill>
                  <a:srgbClr val="7030A0"/>
                </a:solidFill>
                <a:latin typeface="Futura PT Book" pitchFamily="34" charset="0"/>
              </a:rPr>
              <a:t> </a:t>
            </a:r>
            <a:r>
              <a:rPr lang="en-US" sz="2400" dirty="0" smtClean="0">
                <a:solidFill>
                  <a:srgbClr val="7030A0"/>
                </a:solidFill>
                <a:latin typeface="Futura PT Book" pitchFamily="34" charset="0"/>
              </a:rPr>
              <a:t>In case they cannot participate. </a:t>
            </a:r>
          </a:p>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Practice as a team, switching out, with a coach or team member timing the 2.5 minute run. </a:t>
            </a:r>
            <a:r>
              <a:rPr lang="en-US" sz="2400" dirty="0">
                <a:solidFill>
                  <a:srgbClr val="7030A0"/>
                </a:solidFill>
                <a:latin typeface="Futura PT Book" pitchFamily="34" charset="0"/>
              </a:rPr>
              <a:t>K</a:t>
            </a:r>
            <a:r>
              <a:rPr lang="en-US" sz="2400" dirty="0" smtClean="0">
                <a:solidFill>
                  <a:srgbClr val="7030A0"/>
                </a:solidFill>
                <a:latin typeface="Futura PT Book" pitchFamily="34" charset="0"/>
              </a:rPr>
              <a:t>eep track of the score each time to see which missions are most successful/reliable.</a:t>
            </a:r>
          </a:p>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Only two students at table, but can switch out other members nearby.  All can come in for emergency repair. </a:t>
            </a:r>
          </a:p>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Students allowed to discuss scoring rubric with ref before signing to finalize.  Students only, coaches not allowed. Also coaches can not offer guidance during Robot Run.</a:t>
            </a:r>
          </a:p>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Have </a:t>
            </a:r>
            <a:r>
              <a:rPr lang="en-US" sz="2400" dirty="0">
                <a:solidFill>
                  <a:srgbClr val="7030A0"/>
                </a:solidFill>
                <a:latin typeface="Futura PT Book" pitchFamily="34" charset="0"/>
              </a:rPr>
              <a:t>Fun </a:t>
            </a:r>
            <a:r>
              <a:rPr lang="en-US" sz="2400" dirty="0" smtClean="0">
                <a:solidFill>
                  <a:srgbClr val="7030A0"/>
                </a:solidFill>
                <a:latin typeface="Futura PT Book" pitchFamily="34" charset="0"/>
                <a:sym typeface="Wingdings" panose="05000000000000000000" pitchFamily="2" charset="2"/>
              </a:rPr>
              <a:t> </a:t>
            </a:r>
            <a:r>
              <a:rPr lang="en-US" sz="2400" dirty="0">
                <a:solidFill>
                  <a:srgbClr val="7030A0"/>
                </a:solidFill>
                <a:latin typeface="Futura PT Book" pitchFamily="34" charset="0"/>
              </a:rPr>
              <a:t>What we discover is more important than what we win</a:t>
            </a:r>
            <a:r>
              <a:rPr lang="en-US" sz="2400" dirty="0" smtClean="0">
                <a:solidFill>
                  <a:srgbClr val="7030A0"/>
                </a:solidFill>
              </a:rPr>
              <a:t>.</a:t>
            </a:r>
          </a:p>
          <a:p>
            <a:pPr marL="342900" indent="-342900" fontAlgn="base">
              <a:spcAft>
                <a:spcPts val="1200"/>
              </a:spcAft>
              <a:buFont typeface="Arial" panose="020B0604020202020204" pitchFamily="34" charset="0"/>
              <a:buChar char="•"/>
            </a:pPr>
            <a:endParaRPr lang="en-US" sz="2400" dirty="0" smtClean="0">
              <a:solidFill>
                <a:srgbClr val="00B050"/>
              </a:solidFill>
            </a:endParaRPr>
          </a:p>
        </p:txBody>
      </p:sp>
    </p:spTree>
    <p:extLst>
      <p:ext uri="{BB962C8B-B14F-4D97-AF65-F5344CB8AC3E}">
        <p14:creationId xmlns:p14="http://schemas.microsoft.com/office/powerpoint/2010/main" val="1235860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22238"/>
            <a:ext cx="8153400" cy="1020762"/>
          </a:xfrm>
        </p:spPr>
        <p:txBody>
          <a:bodyPr>
            <a:normAutofit/>
          </a:bodyPr>
          <a:lstStyle/>
          <a:p>
            <a:r>
              <a:rPr lang="en-US" sz="2800" u="sng" dirty="0" smtClean="0">
                <a:solidFill>
                  <a:srgbClr val="7030A0"/>
                </a:solidFill>
                <a:latin typeface="Futura PT Book" pitchFamily="34" charset="0"/>
              </a:rPr>
              <a:t>Team management advice</a:t>
            </a:r>
            <a:endParaRPr lang="en-US" sz="2800" u="sng" dirty="0">
              <a:solidFill>
                <a:srgbClr val="7030A0"/>
              </a:solidFill>
              <a:latin typeface="Futura PT Book" pitchFamily="34" charset="0"/>
            </a:endParaRPr>
          </a:p>
        </p:txBody>
      </p:sp>
      <p:sp>
        <p:nvSpPr>
          <p:cNvPr id="5" name="Rectangle 4"/>
          <p:cNvSpPr/>
          <p:nvPr/>
        </p:nvSpPr>
        <p:spPr>
          <a:xfrm>
            <a:off x="228600" y="914400"/>
            <a:ext cx="8763000" cy="5786199"/>
          </a:xfrm>
          <a:prstGeom prst="rect">
            <a:avLst/>
          </a:prstGeom>
        </p:spPr>
        <p:txBody>
          <a:bodyPr wrap="square">
            <a:spAutoFit/>
          </a:bodyPr>
          <a:lstStyle/>
          <a:p>
            <a:pPr marL="342900" indent="-342900">
              <a:buFont typeface="Arial" panose="020B0604020202020204" pitchFamily="34" charset="0"/>
              <a:buChar char="•"/>
            </a:pPr>
            <a:r>
              <a:rPr lang="en-US" sz="2200" dirty="0" smtClean="0">
                <a:solidFill>
                  <a:srgbClr val="00B050"/>
                </a:solidFill>
                <a:latin typeface="Futura PT Book" pitchFamily="34" charset="0"/>
              </a:rPr>
              <a:t>Guide your team to a method for making decisions – you can start this with figuring out the team’s name (can change name until qualifier registration).</a:t>
            </a:r>
          </a:p>
          <a:p>
            <a:pPr marL="342900" indent="-342900">
              <a:buFont typeface="Arial" panose="020B0604020202020204" pitchFamily="34" charset="0"/>
              <a:buChar char="•"/>
            </a:pPr>
            <a:endParaRPr lang="en-US" sz="2200" dirty="0" smtClean="0">
              <a:solidFill>
                <a:srgbClr val="00B050"/>
              </a:solidFill>
              <a:latin typeface="Futura PT Book" pitchFamily="34" charset="0"/>
            </a:endParaRPr>
          </a:p>
          <a:p>
            <a:pPr marL="342900" indent="-342900">
              <a:buFont typeface="Arial" panose="020B0604020202020204" pitchFamily="34" charset="0"/>
              <a:buChar char="•"/>
            </a:pPr>
            <a:r>
              <a:rPr lang="en-US" sz="2200" dirty="0" smtClean="0">
                <a:solidFill>
                  <a:srgbClr val="00B050"/>
                </a:solidFill>
                <a:latin typeface="Futura PT Book" pitchFamily="34" charset="0"/>
              </a:rPr>
              <a:t>Ask guiding questions.</a:t>
            </a:r>
          </a:p>
          <a:p>
            <a:endParaRPr lang="en-US" sz="2200" dirty="0" smtClean="0">
              <a:solidFill>
                <a:srgbClr val="00B050"/>
              </a:solidFill>
              <a:latin typeface="Futura PT Book" pitchFamily="34" charset="0"/>
            </a:endParaRPr>
          </a:p>
          <a:p>
            <a:pPr marL="342900" indent="-342900">
              <a:buFont typeface="Arial" panose="020B0604020202020204" pitchFamily="34" charset="0"/>
              <a:buChar char="•"/>
            </a:pPr>
            <a:r>
              <a:rPr lang="en-US" sz="2200" dirty="0" smtClean="0">
                <a:solidFill>
                  <a:srgbClr val="00B050"/>
                </a:solidFill>
                <a:latin typeface="Futura PT Book" pitchFamily="34" charset="0"/>
              </a:rPr>
              <a:t>Some teams begin the season by having the team members sign a Teamwork Pledge.</a:t>
            </a:r>
          </a:p>
          <a:p>
            <a:pPr marL="342900" indent="-342900">
              <a:buFont typeface="Arial" panose="020B0604020202020204" pitchFamily="34" charset="0"/>
              <a:buChar char="•"/>
            </a:pPr>
            <a:endParaRPr lang="en-US" sz="2200" dirty="0">
              <a:solidFill>
                <a:srgbClr val="00B050"/>
              </a:solidFill>
              <a:latin typeface="Futura PT Book" pitchFamily="34" charset="0"/>
            </a:endParaRPr>
          </a:p>
          <a:p>
            <a:pPr marL="342900" indent="-342900">
              <a:buFont typeface="Arial" panose="020B0604020202020204" pitchFamily="34" charset="0"/>
              <a:buChar char="•"/>
            </a:pPr>
            <a:r>
              <a:rPr lang="en-US" sz="2200" dirty="0">
                <a:solidFill>
                  <a:srgbClr val="00B050"/>
                </a:solidFill>
                <a:latin typeface="Futura PT Book" pitchFamily="34" charset="0"/>
              </a:rPr>
              <a:t>Help the team create a time line for the season.  Be prepared to check your progress with the timeline and update often.  You can use the team tasks on the coaches corner and </a:t>
            </a:r>
            <a:r>
              <a:rPr lang="en-US" sz="2200" i="1" dirty="0">
                <a:solidFill>
                  <a:srgbClr val="00B050"/>
                </a:solidFill>
                <a:latin typeface="Futura PT Book" pitchFamily="34" charset="0"/>
              </a:rPr>
              <a:t>FIRST</a:t>
            </a:r>
            <a:r>
              <a:rPr lang="en-US" sz="2200" dirty="0">
                <a:solidFill>
                  <a:srgbClr val="00B050"/>
                </a:solidFill>
                <a:latin typeface="Futura PT Book" pitchFamily="34" charset="0"/>
              </a:rPr>
              <a:t>’s Coaches Handbook as guides.</a:t>
            </a:r>
          </a:p>
          <a:p>
            <a:pPr marL="342900" indent="-342900">
              <a:buFont typeface="Arial" panose="020B0604020202020204" pitchFamily="34" charset="0"/>
              <a:buChar char="•"/>
            </a:pPr>
            <a:endParaRPr lang="en-US" sz="2200" dirty="0" smtClean="0">
              <a:solidFill>
                <a:srgbClr val="00B050"/>
              </a:solidFill>
              <a:latin typeface="Futura PT Book" pitchFamily="34" charset="0"/>
            </a:endParaRPr>
          </a:p>
          <a:p>
            <a:pPr marL="342900" indent="-342900">
              <a:buFont typeface="Arial" panose="020B0604020202020204" pitchFamily="34" charset="0"/>
              <a:buChar char="•"/>
            </a:pPr>
            <a:r>
              <a:rPr lang="en-US" sz="2200" dirty="0" smtClean="0">
                <a:solidFill>
                  <a:srgbClr val="00B050"/>
                </a:solidFill>
                <a:latin typeface="Futura PT Book" pitchFamily="34" charset="0"/>
              </a:rPr>
              <a:t>Let the Core </a:t>
            </a:r>
            <a:r>
              <a:rPr lang="en-US" sz="2200" dirty="0">
                <a:solidFill>
                  <a:srgbClr val="00B050"/>
                </a:solidFill>
                <a:latin typeface="Futura PT Book" pitchFamily="34" charset="0"/>
              </a:rPr>
              <a:t>V</a:t>
            </a:r>
            <a:r>
              <a:rPr lang="en-US" sz="2200" dirty="0" smtClean="0">
                <a:solidFill>
                  <a:srgbClr val="00B050"/>
                </a:solidFill>
                <a:latin typeface="Futura PT Book" pitchFamily="34" charset="0"/>
              </a:rPr>
              <a:t>alues be part of your practice. You can discuss one at each practice. </a:t>
            </a:r>
            <a:r>
              <a:rPr lang="en-US" sz="2200" dirty="0">
                <a:solidFill>
                  <a:srgbClr val="00B050"/>
                </a:solidFill>
                <a:latin typeface="Futura PT Book" pitchFamily="34" charset="0"/>
              </a:rPr>
              <a:t>U</a:t>
            </a:r>
            <a:r>
              <a:rPr lang="en-US" sz="2200" dirty="0" smtClean="0">
                <a:solidFill>
                  <a:srgbClr val="00B050"/>
                </a:solidFill>
                <a:latin typeface="Futura PT Book" pitchFamily="34" charset="0"/>
              </a:rPr>
              <a:t>se the core values language as you work with the team.</a:t>
            </a:r>
          </a:p>
          <a:p>
            <a:pPr marL="342900" indent="-342900">
              <a:buFont typeface="Arial" panose="020B0604020202020204" pitchFamily="34" charset="0"/>
              <a:buChar char="•"/>
            </a:pPr>
            <a:endParaRPr lang="en-US" sz="2200" dirty="0">
              <a:solidFill>
                <a:srgbClr val="00B050"/>
              </a:solidFill>
              <a:latin typeface="Futura PT Book" pitchFamily="34" charset="0"/>
            </a:endParaRPr>
          </a:p>
          <a:p>
            <a:pPr marL="342900" indent="-342900">
              <a:buFont typeface="Arial" panose="020B0604020202020204" pitchFamily="34" charset="0"/>
              <a:buChar char="•"/>
            </a:pPr>
            <a:r>
              <a:rPr lang="en-US" sz="2200" dirty="0" smtClean="0">
                <a:solidFill>
                  <a:srgbClr val="00B050"/>
                </a:solidFill>
                <a:latin typeface="Futura PT Book" pitchFamily="34" charset="0"/>
              </a:rPr>
              <a:t>Read </a:t>
            </a:r>
            <a:r>
              <a:rPr lang="en-US" sz="2200" i="1" dirty="0" smtClean="0">
                <a:solidFill>
                  <a:srgbClr val="00B050"/>
                </a:solidFill>
                <a:latin typeface="Futura PT Book" pitchFamily="34" charset="0"/>
              </a:rPr>
              <a:t>FIRST</a:t>
            </a:r>
            <a:r>
              <a:rPr lang="en-US" sz="2200" dirty="0" smtClean="0">
                <a:solidFill>
                  <a:srgbClr val="00B050"/>
                </a:solidFill>
                <a:latin typeface="Futura PT Book" pitchFamily="34" charset="0"/>
              </a:rPr>
              <a:t>’S Coaches Handbook!</a:t>
            </a:r>
            <a:endParaRPr lang="en-US" sz="2200" dirty="0">
              <a:solidFill>
                <a:srgbClr val="00B050"/>
              </a:solidFill>
              <a:latin typeface="Futura PT Book" pitchFamily="34" charset="0"/>
            </a:endParaRPr>
          </a:p>
          <a:p>
            <a:endParaRPr lang="en-US" dirty="0">
              <a:solidFill>
                <a:srgbClr val="0070C0"/>
              </a:solidFill>
            </a:endParaRPr>
          </a:p>
        </p:txBody>
      </p:sp>
    </p:spTree>
    <p:extLst>
      <p:ext uri="{BB962C8B-B14F-4D97-AF65-F5344CB8AC3E}">
        <p14:creationId xmlns:p14="http://schemas.microsoft.com/office/powerpoint/2010/main" val="3785542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020762"/>
          </a:xfrm>
        </p:spPr>
        <p:txBody>
          <a:bodyPr>
            <a:normAutofit/>
          </a:bodyPr>
          <a:lstStyle/>
          <a:p>
            <a:r>
              <a:rPr lang="en-US" sz="2800" u="sng" dirty="0" smtClean="0">
                <a:solidFill>
                  <a:srgbClr val="00B050"/>
                </a:solidFill>
                <a:latin typeface="Futura PT Book" pitchFamily="34" charset="0"/>
              </a:rPr>
              <a:t>Practices</a:t>
            </a:r>
            <a:endParaRPr lang="en-US" sz="2800" u="sng" dirty="0">
              <a:solidFill>
                <a:srgbClr val="00B050"/>
              </a:solidFill>
              <a:latin typeface="Futura PT Book" pitchFamily="34" charset="0"/>
            </a:endParaRPr>
          </a:p>
        </p:txBody>
      </p:sp>
      <p:sp>
        <p:nvSpPr>
          <p:cNvPr id="3" name="Content Placeholder 2"/>
          <p:cNvSpPr>
            <a:spLocks noGrp="1"/>
          </p:cNvSpPr>
          <p:nvPr>
            <p:ph idx="1"/>
          </p:nvPr>
        </p:nvSpPr>
        <p:spPr>
          <a:xfrm>
            <a:off x="381000" y="609600"/>
            <a:ext cx="8229600" cy="5105400"/>
          </a:xfrm>
        </p:spPr>
        <p:txBody>
          <a:bodyPr>
            <a:normAutofit/>
          </a:bodyPr>
          <a:lstStyle/>
          <a:p>
            <a:r>
              <a:rPr lang="en-US" sz="2400" dirty="0" smtClean="0">
                <a:solidFill>
                  <a:srgbClr val="7030A0"/>
                </a:solidFill>
                <a:latin typeface="Futura PT Book" pitchFamily="34" charset="0"/>
              </a:rPr>
              <a:t>Most teams meet once or twice  a week for a total of 2-4 hours</a:t>
            </a:r>
          </a:p>
          <a:p>
            <a:r>
              <a:rPr lang="en-US" sz="2400" dirty="0" smtClean="0">
                <a:solidFill>
                  <a:srgbClr val="7030A0"/>
                </a:solidFill>
                <a:latin typeface="Futura PT Book" pitchFamily="34" charset="0"/>
              </a:rPr>
              <a:t>Begin team practices with a short meeting, (as team develops, kids lead) </a:t>
            </a:r>
          </a:p>
          <a:p>
            <a:pPr lvl="1"/>
            <a:r>
              <a:rPr lang="en-US" sz="2000" dirty="0" smtClean="0">
                <a:solidFill>
                  <a:srgbClr val="7030A0"/>
                </a:solidFill>
                <a:latin typeface="Futura PT Book" pitchFamily="34" charset="0"/>
              </a:rPr>
              <a:t>Report on any homework</a:t>
            </a:r>
          </a:p>
          <a:p>
            <a:pPr lvl="1"/>
            <a:r>
              <a:rPr lang="en-US" sz="2000" dirty="0" smtClean="0">
                <a:solidFill>
                  <a:srgbClr val="7030A0"/>
                </a:solidFill>
                <a:latin typeface="Futura PT Book" pitchFamily="34" charset="0"/>
              </a:rPr>
              <a:t>Today’s Goals and Objectives</a:t>
            </a:r>
          </a:p>
          <a:p>
            <a:pPr lvl="1"/>
            <a:r>
              <a:rPr lang="en-US" sz="2000" dirty="0" smtClean="0">
                <a:solidFill>
                  <a:srgbClr val="7030A0"/>
                </a:solidFill>
                <a:latin typeface="Futura PT Book" pitchFamily="34" charset="0"/>
              </a:rPr>
              <a:t>Split into teams to work</a:t>
            </a:r>
          </a:p>
          <a:p>
            <a:pPr lvl="1"/>
            <a:endParaRPr lang="en-US" sz="2000" dirty="0">
              <a:solidFill>
                <a:srgbClr val="7030A0"/>
              </a:solidFill>
              <a:latin typeface="Futura PT Book" pitchFamily="34" charset="0"/>
            </a:endParaRPr>
          </a:p>
          <a:p>
            <a:r>
              <a:rPr lang="en-US" sz="2400" dirty="0" smtClean="0">
                <a:solidFill>
                  <a:srgbClr val="7030A0"/>
                </a:solidFill>
                <a:latin typeface="Futura PT Book" pitchFamily="34" charset="0"/>
              </a:rPr>
              <a:t>Kids work on robot and project. </a:t>
            </a:r>
          </a:p>
          <a:p>
            <a:pPr lvl="1"/>
            <a:r>
              <a:rPr lang="en-US" sz="2000" dirty="0" smtClean="0">
                <a:solidFill>
                  <a:srgbClr val="7030A0"/>
                </a:solidFill>
                <a:latin typeface="Futura PT Book" pitchFamily="34" charset="0"/>
              </a:rPr>
              <a:t>Take breaks, have snack and do Team-Building Activities</a:t>
            </a:r>
            <a:endParaRPr lang="en-US" sz="2000" dirty="0">
              <a:solidFill>
                <a:srgbClr val="7030A0"/>
              </a:solidFill>
              <a:latin typeface="Futura PT Book" pitchFamily="34" charset="0"/>
            </a:endParaRPr>
          </a:p>
          <a:p>
            <a:r>
              <a:rPr lang="en-US" sz="2400" dirty="0" smtClean="0">
                <a:solidFill>
                  <a:srgbClr val="7030A0"/>
                </a:solidFill>
                <a:latin typeface="Futura PT Book" pitchFamily="34" charset="0"/>
              </a:rPr>
              <a:t>End of meeting – have various groups report to each other.</a:t>
            </a:r>
          </a:p>
          <a:p>
            <a:pPr lvl="1"/>
            <a:r>
              <a:rPr lang="en-US" sz="2000" dirty="0" smtClean="0">
                <a:solidFill>
                  <a:srgbClr val="7030A0"/>
                </a:solidFill>
                <a:latin typeface="Futura PT Book" pitchFamily="34" charset="0"/>
              </a:rPr>
              <a:t>Specializing is ok… but everyone is responsible for all parts</a:t>
            </a:r>
          </a:p>
          <a:p>
            <a:pPr lvl="1"/>
            <a:r>
              <a:rPr lang="en-US" sz="2000" dirty="0" smtClean="0">
                <a:solidFill>
                  <a:srgbClr val="7030A0"/>
                </a:solidFill>
                <a:latin typeface="Futura PT Book" pitchFamily="34" charset="0"/>
              </a:rPr>
              <a:t>Judges will ask everyone questions</a:t>
            </a:r>
          </a:p>
        </p:txBody>
      </p:sp>
    </p:spTree>
    <p:extLst>
      <p:ext uri="{BB962C8B-B14F-4D97-AF65-F5344CB8AC3E}">
        <p14:creationId xmlns:p14="http://schemas.microsoft.com/office/powerpoint/2010/main" val="4125609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533400"/>
            <a:ext cx="5867400" cy="584775"/>
          </a:xfrm>
          <a:prstGeom prst="rect">
            <a:avLst/>
          </a:prstGeom>
          <a:noFill/>
        </p:spPr>
        <p:txBody>
          <a:bodyPr wrap="square" rtlCol="0">
            <a:spAutoFit/>
          </a:bodyPr>
          <a:lstStyle/>
          <a:p>
            <a:pPr algn="ctr"/>
            <a:r>
              <a:rPr lang="en-US" sz="3200" u="sng" dirty="0" smtClean="0">
                <a:solidFill>
                  <a:srgbClr val="00B050"/>
                </a:solidFill>
                <a:latin typeface="Futura PT Book" pitchFamily="34" charset="0"/>
              </a:rPr>
              <a:t>Important Dates</a:t>
            </a:r>
            <a:endParaRPr lang="en-US" sz="3200" u="sng" dirty="0">
              <a:solidFill>
                <a:srgbClr val="00B050"/>
              </a:solidFill>
              <a:latin typeface="Futura PT Book" pitchFamily="34" charset="0"/>
            </a:endParaRPr>
          </a:p>
        </p:txBody>
      </p:sp>
      <p:sp>
        <p:nvSpPr>
          <p:cNvPr id="2" name="TextBox 1"/>
          <p:cNvSpPr txBox="1"/>
          <p:nvPr/>
        </p:nvSpPr>
        <p:spPr>
          <a:xfrm>
            <a:off x="304800" y="1362302"/>
            <a:ext cx="8610600" cy="4524315"/>
          </a:xfrm>
          <a:prstGeom prst="rect">
            <a:avLst/>
          </a:prstGeom>
          <a:noFill/>
        </p:spPr>
        <p:txBody>
          <a:bodyPr wrap="square" rtlCol="0">
            <a:spAutoFit/>
          </a:bodyPr>
          <a:lstStyle/>
          <a:p>
            <a:r>
              <a:rPr lang="en-US" sz="2400" dirty="0" smtClean="0">
                <a:solidFill>
                  <a:srgbClr val="7030A0"/>
                </a:solidFill>
                <a:latin typeface="Futura PT Book" pitchFamily="34" charset="0"/>
              </a:rPr>
              <a:t>Now: Get to know each other, brainstorm project, build challenge set, create a timeline. Register and order your supplies if you have not already.</a:t>
            </a:r>
          </a:p>
          <a:p>
            <a:endParaRPr lang="en-US" sz="2400" dirty="0" smtClean="0">
              <a:solidFill>
                <a:srgbClr val="7030A0"/>
              </a:solidFill>
              <a:latin typeface="Futura PT Book" pitchFamily="34" charset="0"/>
            </a:endParaRPr>
          </a:p>
          <a:p>
            <a:r>
              <a:rPr lang="en-US" sz="2400" dirty="0" smtClean="0">
                <a:solidFill>
                  <a:srgbClr val="7030A0"/>
                </a:solidFill>
                <a:latin typeface="Futura PT Book" pitchFamily="34" charset="0"/>
              </a:rPr>
              <a:t>Registration	Oct 9</a:t>
            </a:r>
            <a:r>
              <a:rPr lang="en-US" sz="2400" baseline="30000" dirty="0" smtClean="0">
                <a:solidFill>
                  <a:srgbClr val="7030A0"/>
                </a:solidFill>
                <a:latin typeface="Futura PT Book" pitchFamily="34" charset="0"/>
              </a:rPr>
              <a:t>th</a:t>
            </a:r>
            <a:r>
              <a:rPr lang="en-US" sz="2400" dirty="0" smtClean="0">
                <a:solidFill>
                  <a:srgbClr val="7030A0"/>
                </a:solidFill>
                <a:latin typeface="Futura PT Book" pitchFamily="34" charset="0"/>
              </a:rPr>
              <a:t>:  Registration for qualifiers opens – sign up to celebrate all that your team has discovered this season. Embe.org</a:t>
            </a:r>
          </a:p>
          <a:p>
            <a:endParaRPr lang="en-US" sz="2400" dirty="0" smtClean="0">
              <a:solidFill>
                <a:srgbClr val="7030A0"/>
              </a:solidFill>
              <a:latin typeface="Futura PT Book" pitchFamily="34" charset="0"/>
            </a:endParaRPr>
          </a:p>
          <a:p>
            <a:r>
              <a:rPr lang="en-US" sz="2400" dirty="0" smtClean="0">
                <a:solidFill>
                  <a:srgbClr val="7030A0"/>
                </a:solidFill>
                <a:latin typeface="Futura PT Book" pitchFamily="34" charset="0"/>
              </a:rPr>
              <a:t>Qualifiers: 	Dec. 1</a:t>
            </a:r>
            <a:r>
              <a:rPr lang="en-US" sz="2400" dirty="0">
                <a:solidFill>
                  <a:srgbClr val="7030A0"/>
                </a:solidFill>
                <a:latin typeface="Futura PT Book" pitchFamily="34" charset="0"/>
              </a:rPr>
              <a:t>: </a:t>
            </a:r>
            <a:r>
              <a:rPr lang="en-US" sz="2400" dirty="0" smtClean="0">
                <a:solidFill>
                  <a:srgbClr val="7030A0"/>
                </a:solidFill>
                <a:latin typeface="Futura PT Book" pitchFamily="34" charset="0"/>
              </a:rPr>
              <a:t>Memorial </a:t>
            </a:r>
            <a:r>
              <a:rPr lang="en-US" sz="2400" dirty="0">
                <a:solidFill>
                  <a:srgbClr val="7030A0"/>
                </a:solidFill>
                <a:latin typeface="Futura PT Book" pitchFamily="34" charset="0"/>
              </a:rPr>
              <a:t>Middle School, Sioux Falls</a:t>
            </a:r>
          </a:p>
          <a:p>
            <a:r>
              <a:rPr lang="en-US" sz="2400" dirty="0" smtClean="0">
                <a:solidFill>
                  <a:srgbClr val="7030A0"/>
                </a:solidFill>
                <a:latin typeface="Futura PT Book" pitchFamily="34" charset="0"/>
              </a:rPr>
              <a:t>		Dec. 8 School of Mines, Rapid City </a:t>
            </a:r>
          </a:p>
          <a:p>
            <a:r>
              <a:rPr lang="en-US" sz="2400" dirty="0">
                <a:solidFill>
                  <a:srgbClr val="7030A0"/>
                </a:solidFill>
                <a:latin typeface="Futura PT Book" pitchFamily="34" charset="0"/>
              </a:rPr>
              <a:t> </a:t>
            </a:r>
            <a:r>
              <a:rPr lang="en-US" sz="2400" dirty="0" smtClean="0">
                <a:solidFill>
                  <a:srgbClr val="7030A0"/>
                </a:solidFill>
                <a:latin typeface="Futura PT Book" pitchFamily="34" charset="0"/>
              </a:rPr>
              <a:t>                   </a:t>
            </a:r>
            <a:r>
              <a:rPr lang="en-US" sz="2400" dirty="0">
                <a:solidFill>
                  <a:srgbClr val="7030A0"/>
                </a:solidFill>
                <a:latin typeface="Futura PT Book" pitchFamily="34" charset="0"/>
              </a:rPr>
              <a:t>	</a:t>
            </a:r>
            <a:r>
              <a:rPr lang="en-US" sz="2400" dirty="0" smtClean="0">
                <a:solidFill>
                  <a:srgbClr val="7030A0"/>
                </a:solidFill>
                <a:latin typeface="Futura PT Book" pitchFamily="34" charset="0"/>
              </a:rPr>
              <a:t>Dec. </a:t>
            </a:r>
            <a:r>
              <a:rPr lang="en-US" sz="2400" smtClean="0">
                <a:solidFill>
                  <a:srgbClr val="7030A0"/>
                </a:solidFill>
                <a:latin typeface="Futura PT Book" pitchFamily="34" charset="0"/>
              </a:rPr>
              <a:t>15 </a:t>
            </a:r>
            <a:r>
              <a:rPr lang="en-US" sz="2400" dirty="0" smtClean="0">
                <a:solidFill>
                  <a:srgbClr val="7030A0"/>
                </a:solidFill>
                <a:latin typeface="Futura PT Book" pitchFamily="34" charset="0"/>
              </a:rPr>
              <a:t>Memorial Middle School, Sioux Falls</a:t>
            </a:r>
          </a:p>
          <a:p>
            <a:endParaRPr lang="en-US" sz="2400" dirty="0" smtClean="0">
              <a:solidFill>
                <a:srgbClr val="7030A0"/>
              </a:solidFill>
              <a:latin typeface="Futura PT Book" pitchFamily="34" charset="0"/>
            </a:endParaRPr>
          </a:p>
          <a:p>
            <a:r>
              <a:rPr lang="en-US" sz="2400" dirty="0" smtClean="0">
                <a:solidFill>
                  <a:srgbClr val="7030A0"/>
                </a:solidFill>
                <a:latin typeface="Futura PT Book" pitchFamily="34" charset="0"/>
              </a:rPr>
              <a:t>Championship:  Feb. 2 </a:t>
            </a:r>
            <a:r>
              <a:rPr lang="en-US" sz="2400" dirty="0" err="1" smtClean="0">
                <a:solidFill>
                  <a:srgbClr val="7030A0"/>
                </a:solidFill>
                <a:latin typeface="Futura PT Book" pitchFamily="34" charset="0"/>
              </a:rPr>
              <a:t>Augustana</a:t>
            </a:r>
            <a:r>
              <a:rPr lang="en-US" sz="2400" dirty="0" smtClean="0">
                <a:solidFill>
                  <a:srgbClr val="7030A0"/>
                </a:solidFill>
                <a:latin typeface="Futura PT Book" pitchFamily="34" charset="0"/>
              </a:rPr>
              <a:t> University, Sioux Falls</a:t>
            </a:r>
            <a:endParaRPr lang="en-US" sz="2400" dirty="0">
              <a:solidFill>
                <a:srgbClr val="7030A0"/>
              </a:solidFill>
              <a:latin typeface="Futura PT Book" pitchFamily="34" charset="0"/>
            </a:endParaRPr>
          </a:p>
        </p:txBody>
      </p:sp>
    </p:spTree>
    <p:extLst>
      <p:ext uri="{BB962C8B-B14F-4D97-AF65-F5344CB8AC3E}">
        <p14:creationId xmlns:p14="http://schemas.microsoft.com/office/powerpoint/2010/main" val="3003722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04800"/>
            <a:ext cx="9067800" cy="7109639"/>
          </a:xfrm>
          <a:prstGeom prst="rect">
            <a:avLst/>
          </a:prstGeom>
          <a:noFill/>
        </p:spPr>
        <p:txBody>
          <a:bodyPr wrap="square" rtlCol="0">
            <a:spAutoFit/>
          </a:bodyPr>
          <a:lstStyle/>
          <a:p>
            <a:pPr algn="ctr"/>
            <a:r>
              <a:rPr lang="en-US" sz="2400" u="sng" dirty="0" smtClean="0">
                <a:solidFill>
                  <a:srgbClr val="7030A0"/>
                </a:solidFill>
                <a:latin typeface="Futura PT Book" pitchFamily="34" charset="0"/>
              </a:rPr>
              <a:t>Odds and Ends</a:t>
            </a:r>
          </a:p>
          <a:p>
            <a:pPr marL="342900" indent="-342900">
              <a:buFont typeface="Arial" panose="020B0604020202020204" pitchFamily="34" charset="0"/>
              <a:buChar char="•"/>
            </a:pPr>
            <a:r>
              <a:rPr lang="en-US" sz="2400" dirty="0" smtClean="0">
                <a:solidFill>
                  <a:srgbClr val="00B050"/>
                </a:solidFill>
                <a:latin typeface="Futura PT Book" pitchFamily="34" charset="0"/>
              </a:rPr>
              <a:t>Fundraising:  If you have a sponsor/donor please see the instructions in the coaches corner and thank them via t-shirt or sign at competitions</a:t>
            </a:r>
          </a:p>
          <a:p>
            <a:pPr marL="342900" indent="-342900">
              <a:buFont typeface="Arial" panose="020B0604020202020204" pitchFamily="34" charset="0"/>
              <a:buChar char="•"/>
            </a:pPr>
            <a:r>
              <a:rPr lang="en-US" sz="2400" dirty="0" smtClean="0">
                <a:solidFill>
                  <a:srgbClr val="00B050"/>
                </a:solidFill>
                <a:latin typeface="Futura PT Book" pitchFamily="34" charset="0"/>
              </a:rPr>
              <a:t>Competitions:  They are a celebration of the season!  Quite often who advances to the next competition is determined by the team’s exhibition of core values.</a:t>
            </a:r>
          </a:p>
          <a:p>
            <a:pPr marL="342900" indent="-342900">
              <a:buFont typeface="Arial" panose="020B0604020202020204" pitchFamily="34" charset="0"/>
              <a:buChar char="•"/>
            </a:pPr>
            <a:r>
              <a:rPr lang="en-US" sz="2400" dirty="0" smtClean="0">
                <a:solidFill>
                  <a:srgbClr val="00B050"/>
                </a:solidFill>
                <a:latin typeface="Futura PT Book" pitchFamily="34" charset="0"/>
              </a:rPr>
              <a:t>Coaches Handbook:  Useful!</a:t>
            </a:r>
          </a:p>
          <a:p>
            <a:pPr marL="342900" indent="-342900">
              <a:buFont typeface="Arial" panose="020B0604020202020204" pitchFamily="34" charset="0"/>
              <a:buChar char="•"/>
            </a:pPr>
            <a:r>
              <a:rPr lang="en-US" sz="2400" dirty="0" smtClean="0">
                <a:solidFill>
                  <a:srgbClr val="00B050"/>
                </a:solidFill>
                <a:latin typeface="Futura PT Book" pitchFamily="34" charset="0"/>
              </a:rPr>
              <a:t>Coaches </a:t>
            </a:r>
            <a:r>
              <a:rPr lang="en-US" sz="2400" dirty="0">
                <a:solidFill>
                  <a:srgbClr val="00B050"/>
                </a:solidFill>
                <a:latin typeface="Futura PT Book" pitchFamily="34" charset="0"/>
              </a:rPr>
              <a:t>Corner: </a:t>
            </a:r>
            <a:r>
              <a:rPr lang="en-US" sz="2400" dirty="0">
                <a:solidFill>
                  <a:srgbClr val="00B050"/>
                </a:solidFill>
                <a:latin typeface="Futura PT Book" pitchFamily="34" charset="0"/>
                <a:hlinkClick r:id="rId2"/>
              </a:rPr>
              <a:t>http://embefllcoachescorner.weebly.com</a:t>
            </a:r>
            <a:r>
              <a:rPr lang="en-US" sz="2400" dirty="0" smtClean="0">
                <a:solidFill>
                  <a:srgbClr val="00B050"/>
                </a:solidFill>
                <a:latin typeface="Futura PT Book" pitchFamily="34" charset="0"/>
                <a:hlinkClick r:id="rId2"/>
              </a:rPr>
              <a:t>/</a:t>
            </a:r>
            <a:r>
              <a:rPr lang="en-US" sz="2400" dirty="0" smtClean="0">
                <a:solidFill>
                  <a:srgbClr val="00B050"/>
                </a:solidFill>
                <a:latin typeface="Futura PT Book" pitchFamily="34" charset="0"/>
              </a:rPr>
              <a:t>  look here for project and programming resources as well as links to </a:t>
            </a:r>
            <a:r>
              <a:rPr lang="en-US" sz="2400" i="1" dirty="0" smtClean="0">
                <a:solidFill>
                  <a:srgbClr val="00B050"/>
                </a:solidFill>
                <a:latin typeface="Futura PT Book" pitchFamily="34" charset="0"/>
              </a:rPr>
              <a:t>FIRST</a:t>
            </a:r>
            <a:r>
              <a:rPr lang="en-US" sz="2400" dirty="0" smtClean="0">
                <a:solidFill>
                  <a:srgbClr val="00B050"/>
                </a:solidFill>
                <a:latin typeface="Futura PT Book" pitchFamily="34" charset="0"/>
              </a:rPr>
              <a:t> pages and an archive of coaches emails.</a:t>
            </a:r>
          </a:p>
          <a:p>
            <a:pPr marL="342900" indent="-342900">
              <a:buFont typeface="Arial" panose="020B0604020202020204" pitchFamily="34" charset="0"/>
              <a:buChar char="•"/>
            </a:pPr>
            <a:r>
              <a:rPr lang="en-US" sz="2400" dirty="0" smtClean="0">
                <a:solidFill>
                  <a:srgbClr val="00B050"/>
                </a:solidFill>
                <a:latin typeface="Futura PT Book" pitchFamily="34" charset="0"/>
              </a:rPr>
              <a:t>Facebook Group: </a:t>
            </a:r>
            <a:r>
              <a:rPr lang="en-US" sz="2400" dirty="0" smtClean="0">
                <a:solidFill>
                  <a:srgbClr val="00B050"/>
                </a:solidFill>
                <a:latin typeface="Futura PT Book" pitchFamily="34" charset="0"/>
                <a:hlinkClick r:id="rId3"/>
              </a:rPr>
              <a:t>Http://www.facebook.com/Groups/SDFLL</a:t>
            </a:r>
            <a:r>
              <a:rPr lang="en-US" sz="2400" dirty="0" smtClean="0">
                <a:solidFill>
                  <a:srgbClr val="00B050"/>
                </a:solidFill>
                <a:latin typeface="Futura PT Book" pitchFamily="34" charset="0"/>
              </a:rPr>
              <a:t> </a:t>
            </a:r>
          </a:p>
          <a:p>
            <a:pPr marL="342900" indent="-342900">
              <a:buFont typeface="Arial" panose="020B0604020202020204" pitchFamily="34" charset="0"/>
              <a:buChar char="•"/>
            </a:pPr>
            <a:r>
              <a:rPr lang="en-US" sz="2400" dirty="0">
                <a:solidFill>
                  <a:srgbClr val="00B050"/>
                </a:solidFill>
                <a:latin typeface="Futura PT Book" pitchFamily="34" charset="0"/>
                <a:hlinkClick r:id="rId4"/>
              </a:rPr>
              <a:t>https://</a:t>
            </a:r>
            <a:r>
              <a:rPr lang="en-US" sz="2400" dirty="0" smtClean="0">
                <a:solidFill>
                  <a:srgbClr val="00B050"/>
                </a:solidFill>
                <a:latin typeface="Futura PT Book" pitchFamily="34" charset="0"/>
                <a:hlinkClick r:id="rId4"/>
              </a:rPr>
              <a:t>www.youtube.com/user/FLLGlobal</a:t>
            </a:r>
            <a:r>
              <a:rPr lang="en-US" sz="2400" dirty="0" smtClean="0">
                <a:solidFill>
                  <a:srgbClr val="00B050"/>
                </a:solidFill>
                <a:latin typeface="Futura PT Book" pitchFamily="34" charset="0"/>
              </a:rPr>
              <a:t> - channel includes project videos, ask an expert, challenge videos</a:t>
            </a:r>
          </a:p>
          <a:p>
            <a:pPr marL="342900" indent="-342900">
              <a:buFont typeface="Arial" panose="020B0604020202020204" pitchFamily="34" charset="0"/>
              <a:buChar char="•"/>
            </a:pPr>
            <a:r>
              <a:rPr lang="en-US" sz="2400" dirty="0" smtClean="0">
                <a:solidFill>
                  <a:srgbClr val="00B050"/>
                </a:solidFill>
                <a:latin typeface="Futura PT Book" pitchFamily="34" charset="0"/>
              </a:rPr>
              <a:t>If you plan on bringing flare to competitions, please make it peanut free.  Flare from the past:  buttons, stickers, candy/food, bracelets</a:t>
            </a:r>
          </a:p>
          <a:p>
            <a:pPr marL="342900" indent="-342900">
              <a:buFont typeface="Arial" panose="020B0604020202020204" pitchFamily="34" charset="0"/>
              <a:buChar char="•"/>
            </a:pPr>
            <a:r>
              <a:rPr lang="en-US" sz="2400" dirty="0" smtClean="0">
                <a:solidFill>
                  <a:srgbClr val="00B050"/>
                </a:solidFill>
                <a:latin typeface="Futura PT Book" pitchFamily="34" charset="0"/>
              </a:rPr>
              <a:t>Be sure and keep up with Challenge Updates on </a:t>
            </a:r>
            <a:r>
              <a:rPr lang="en-US" sz="2400" i="1" dirty="0" smtClean="0">
                <a:solidFill>
                  <a:srgbClr val="00B050"/>
                </a:solidFill>
                <a:latin typeface="Futura PT Book" pitchFamily="34" charset="0"/>
              </a:rPr>
              <a:t>FIRST</a:t>
            </a:r>
            <a:r>
              <a:rPr lang="en-US" sz="2400" dirty="0" smtClean="0">
                <a:solidFill>
                  <a:srgbClr val="00B050"/>
                </a:solidFill>
                <a:latin typeface="Futura PT Book" pitchFamily="34" charset="0"/>
              </a:rPr>
              <a:t>’s website.</a:t>
            </a:r>
          </a:p>
          <a:p>
            <a:pPr marL="342900" indent="-342900">
              <a:buFont typeface="Arial" panose="020B0604020202020204" pitchFamily="34" charset="0"/>
              <a:buChar char="•"/>
            </a:pPr>
            <a:endParaRPr lang="en-US" sz="2400" dirty="0" smtClean="0">
              <a:solidFill>
                <a:schemeClr val="accent3">
                  <a:lumMod val="50000"/>
                </a:schemeClr>
              </a:solidFill>
            </a:endParaRPr>
          </a:p>
          <a:p>
            <a:pPr marL="342900" indent="-342900">
              <a:buFont typeface="Arial" panose="020B0604020202020204" pitchFamily="34" charset="0"/>
              <a:buChar char="•"/>
            </a:pPr>
            <a:endParaRPr lang="en-US" sz="2400" dirty="0">
              <a:solidFill>
                <a:schemeClr val="accent3">
                  <a:lumMod val="50000"/>
                </a:schemeClr>
              </a:solidFill>
            </a:endParaRPr>
          </a:p>
          <a:p>
            <a:endParaRPr lang="en-US" sz="2400" dirty="0">
              <a:solidFill>
                <a:srgbClr val="7030A0"/>
              </a:solidFill>
            </a:endParaRPr>
          </a:p>
        </p:txBody>
      </p:sp>
    </p:spTree>
    <p:extLst>
      <p:ext uri="{BB962C8B-B14F-4D97-AF65-F5344CB8AC3E}">
        <p14:creationId xmlns:p14="http://schemas.microsoft.com/office/powerpoint/2010/main" val="4073506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2218" y="271790"/>
            <a:ext cx="6781800" cy="523220"/>
          </a:xfrm>
          <a:prstGeom prst="rect">
            <a:avLst/>
          </a:prstGeom>
          <a:noFill/>
        </p:spPr>
        <p:txBody>
          <a:bodyPr wrap="square" rtlCol="0">
            <a:spAutoFit/>
          </a:bodyPr>
          <a:lstStyle/>
          <a:p>
            <a:pPr algn="ctr"/>
            <a:r>
              <a:rPr lang="en-US" sz="2800" i="1" dirty="0" smtClean="0">
                <a:solidFill>
                  <a:srgbClr val="7030A0"/>
                </a:solidFill>
                <a:latin typeface="Futura PT Book" pitchFamily="34" charset="0"/>
              </a:rPr>
              <a:t>FIRST</a:t>
            </a:r>
            <a:r>
              <a:rPr lang="en-US" sz="2800" dirty="0" smtClean="0">
                <a:solidFill>
                  <a:srgbClr val="7030A0"/>
                </a:solidFill>
                <a:latin typeface="Futura PT Book" pitchFamily="34" charset="0"/>
              </a:rPr>
              <a:t> LEGO League has three components</a:t>
            </a:r>
            <a:endParaRPr lang="en-US" sz="2800" i="1" dirty="0">
              <a:solidFill>
                <a:srgbClr val="7030A0"/>
              </a:solidFill>
              <a:latin typeface="Futura PT Book" pitchFamily="34" charset="0"/>
            </a:endParaRPr>
          </a:p>
        </p:txBody>
      </p:sp>
      <p:grpSp>
        <p:nvGrpSpPr>
          <p:cNvPr id="19" name="Group 18"/>
          <p:cNvGrpSpPr/>
          <p:nvPr/>
        </p:nvGrpSpPr>
        <p:grpSpPr>
          <a:xfrm>
            <a:off x="1322975" y="1219246"/>
            <a:ext cx="6193960" cy="5224595"/>
            <a:chOff x="1322975" y="1219246"/>
            <a:chExt cx="6193960" cy="5224595"/>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7451" y="1219247"/>
              <a:ext cx="2273124" cy="196680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4013" y="3218271"/>
              <a:ext cx="2271256" cy="262240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0575" y="1219246"/>
              <a:ext cx="2273124" cy="1966803"/>
            </a:xfrm>
            <a:prstGeom prst="rect">
              <a:avLst/>
            </a:prstGeom>
          </p:spPr>
        </p:pic>
        <p:sp>
          <p:nvSpPr>
            <p:cNvPr id="11" name="TextBox 10"/>
            <p:cNvSpPr txBox="1"/>
            <p:nvPr/>
          </p:nvSpPr>
          <p:spPr>
            <a:xfrm>
              <a:off x="1322975" y="1378574"/>
              <a:ext cx="3429000" cy="523220"/>
            </a:xfrm>
            <a:prstGeom prst="rect">
              <a:avLst/>
            </a:prstGeom>
            <a:noFill/>
          </p:spPr>
          <p:txBody>
            <a:bodyPr wrap="square" rtlCol="0">
              <a:spAutoFit/>
            </a:bodyPr>
            <a:lstStyle/>
            <a:p>
              <a:r>
                <a:rPr lang="en-US" sz="2800" dirty="0" smtClean="0">
                  <a:solidFill>
                    <a:srgbClr val="0070C0"/>
                  </a:solidFill>
                  <a:latin typeface="Futura PT Book" pitchFamily="34" charset="0"/>
                </a:rPr>
                <a:t>What we do…</a:t>
              </a:r>
              <a:endParaRPr lang="en-US" sz="2800" dirty="0">
                <a:solidFill>
                  <a:srgbClr val="0070C0"/>
                </a:solidFill>
                <a:latin typeface="Futura PT Book" pitchFamily="34" charset="0"/>
              </a:endParaRPr>
            </a:p>
          </p:txBody>
        </p:sp>
        <p:sp>
          <p:nvSpPr>
            <p:cNvPr id="12" name="TextBox 11"/>
            <p:cNvSpPr txBox="1"/>
            <p:nvPr/>
          </p:nvSpPr>
          <p:spPr>
            <a:xfrm>
              <a:off x="2742087" y="3359773"/>
              <a:ext cx="2307760" cy="461665"/>
            </a:xfrm>
            <a:prstGeom prst="rect">
              <a:avLst/>
            </a:prstGeom>
            <a:noFill/>
          </p:spPr>
          <p:txBody>
            <a:bodyPr wrap="square" rtlCol="0">
              <a:spAutoFit/>
            </a:bodyPr>
            <a:lstStyle/>
            <a:p>
              <a:pPr algn="ctr"/>
              <a:r>
                <a:rPr lang="en-US" sz="2400" dirty="0" smtClean="0">
                  <a:solidFill>
                    <a:srgbClr val="0070C0"/>
                  </a:solidFill>
                </a:rPr>
                <a:t>Robot</a:t>
              </a:r>
              <a:endParaRPr lang="en-US" sz="2400" dirty="0">
                <a:solidFill>
                  <a:srgbClr val="0070C0"/>
                </a:solidFill>
              </a:endParaRPr>
            </a:p>
          </p:txBody>
        </p:sp>
        <p:sp>
          <p:nvSpPr>
            <p:cNvPr id="13" name="TextBox 12"/>
            <p:cNvSpPr txBox="1"/>
            <p:nvPr/>
          </p:nvSpPr>
          <p:spPr>
            <a:xfrm>
              <a:off x="5209175" y="3371164"/>
              <a:ext cx="2307760" cy="461665"/>
            </a:xfrm>
            <a:prstGeom prst="rect">
              <a:avLst/>
            </a:prstGeom>
            <a:noFill/>
          </p:spPr>
          <p:txBody>
            <a:bodyPr wrap="square" rtlCol="0">
              <a:spAutoFit/>
            </a:bodyPr>
            <a:lstStyle/>
            <a:p>
              <a:pPr algn="ctr"/>
              <a:r>
                <a:rPr lang="en-US" sz="2400" dirty="0" smtClean="0">
                  <a:solidFill>
                    <a:srgbClr val="0070C0"/>
                  </a:solidFill>
                </a:rPr>
                <a:t>Project</a:t>
              </a:r>
              <a:endParaRPr lang="en-US" sz="2400" dirty="0">
                <a:solidFill>
                  <a:srgbClr val="0070C0"/>
                </a:solidFill>
              </a:endParaRPr>
            </a:p>
          </p:txBody>
        </p:sp>
        <p:sp>
          <p:nvSpPr>
            <p:cNvPr id="14" name="TextBox 13"/>
            <p:cNvSpPr txBox="1"/>
            <p:nvPr/>
          </p:nvSpPr>
          <p:spPr>
            <a:xfrm>
              <a:off x="1322975" y="4502774"/>
              <a:ext cx="3429000" cy="523220"/>
            </a:xfrm>
            <a:prstGeom prst="rect">
              <a:avLst/>
            </a:prstGeom>
            <a:noFill/>
          </p:spPr>
          <p:txBody>
            <a:bodyPr wrap="square" rtlCol="0">
              <a:spAutoFit/>
            </a:bodyPr>
            <a:lstStyle/>
            <a:p>
              <a:r>
                <a:rPr lang="en-US" sz="2800" dirty="0" smtClean="0">
                  <a:solidFill>
                    <a:srgbClr val="0070C0"/>
                  </a:solidFill>
                  <a:latin typeface="Futura PT Book" pitchFamily="34" charset="0"/>
                </a:rPr>
                <a:t>How we do it…</a:t>
              </a:r>
              <a:endParaRPr lang="en-US" sz="2800" dirty="0">
                <a:solidFill>
                  <a:srgbClr val="0070C0"/>
                </a:solidFill>
                <a:latin typeface="Futura PT Book" pitchFamily="34" charset="0"/>
              </a:endParaRPr>
            </a:p>
          </p:txBody>
        </p:sp>
        <p:sp>
          <p:nvSpPr>
            <p:cNvPr id="15" name="TextBox 14"/>
            <p:cNvSpPr txBox="1"/>
            <p:nvPr/>
          </p:nvSpPr>
          <p:spPr>
            <a:xfrm>
              <a:off x="3844013" y="5982176"/>
              <a:ext cx="2307760" cy="461665"/>
            </a:xfrm>
            <a:prstGeom prst="rect">
              <a:avLst/>
            </a:prstGeom>
            <a:noFill/>
          </p:spPr>
          <p:txBody>
            <a:bodyPr wrap="square" rtlCol="0">
              <a:spAutoFit/>
            </a:bodyPr>
            <a:lstStyle/>
            <a:p>
              <a:pPr algn="ctr"/>
              <a:r>
                <a:rPr lang="en-US" sz="2400" dirty="0" smtClean="0">
                  <a:solidFill>
                    <a:srgbClr val="0070C0"/>
                  </a:solidFill>
                </a:rPr>
                <a:t>Core Values</a:t>
              </a:r>
              <a:endParaRPr lang="en-US" sz="2400" dirty="0">
                <a:solidFill>
                  <a:srgbClr val="0070C0"/>
                </a:solidFill>
              </a:endParaRPr>
            </a:p>
          </p:txBody>
        </p:sp>
      </p:gr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9822" y="171555"/>
            <a:ext cx="1114044" cy="965107"/>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178" y="221672"/>
            <a:ext cx="1114044" cy="965107"/>
          </a:xfrm>
          <a:prstGeom prst="rect">
            <a:avLst/>
          </a:prstGeom>
        </p:spPr>
      </p:pic>
    </p:spTree>
    <p:extLst>
      <p:ext uri="{BB962C8B-B14F-4D97-AF65-F5344CB8AC3E}">
        <p14:creationId xmlns:p14="http://schemas.microsoft.com/office/powerpoint/2010/main" val="1394365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91" y="855640"/>
            <a:ext cx="8763000" cy="4524315"/>
          </a:xfrm>
          <a:prstGeom prst="rect">
            <a:avLst/>
          </a:prstGeom>
          <a:noFill/>
        </p:spPr>
        <p:txBody>
          <a:bodyPr wrap="square" rtlCol="0">
            <a:spAutoFit/>
          </a:bodyPr>
          <a:lstStyle/>
          <a:p>
            <a:r>
              <a:rPr lang="en-US" sz="2400" dirty="0">
                <a:solidFill>
                  <a:srgbClr val="7030A0"/>
                </a:solidFill>
                <a:latin typeface="Futura PT Book" pitchFamily="34" charset="0"/>
              </a:rPr>
              <a:t>We express the </a:t>
            </a:r>
            <a:r>
              <a:rPr lang="en-US" sz="2400" i="1" dirty="0">
                <a:solidFill>
                  <a:srgbClr val="7030A0"/>
                </a:solidFill>
                <a:latin typeface="Futura PT Book" pitchFamily="34" charset="0"/>
              </a:rPr>
              <a:t>FIRST </a:t>
            </a:r>
            <a:r>
              <a:rPr lang="en-US" sz="2400" dirty="0">
                <a:solidFill>
                  <a:srgbClr val="7030A0"/>
                </a:solidFill>
                <a:latin typeface="Futura PT Book" pitchFamily="34" charset="0"/>
              </a:rPr>
              <a:t>philosophies of </a:t>
            </a:r>
            <a:r>
              <a:rPr lang="en-US" sz="2400" i="1" dirty="0">
                <a:solidFill>
                  <a:srgbClr val="7030A0"/>
                </a:solidFill>
                <a:latin typeface="Futura PT Book" pitchFamily="34" charset="0"/>
              </a:rPr>
              <a:t>Gracious Professionalism</a:t>
            </a:r>
            <a:r>
              <a:rPr lang="en-US" sz="2400" dirty="0">
                <a:solidFill>
                  <a:srgbClr val="7030A0"/>
                </a:solidFill>
                <a:latin typeface="Futura PT Book" pitchFamily="34" charset="0"/>
              </a:rPr>
              <a:t> and </a:t>
            </a:r>
            <a:r>
              <a:rPr lang="en-US" sz="2400" i="1" dirty="0" err="1">
                <a:solidFill>
                  <a:srgbClr val="7030A0"/>
                </a:solidFill>
                <a:latin typeface="Futura PT Book" pitchFamily="34" charset="0"/>
              </a:rPr>
              <a:t>Coopertition</a:t>
            </a:r>
            <a:r>
              <a:rPr lang="en-US" sz="2400" dirty="0">
                <a:solidFill>
                  <a:srgbClr val="7030A0"/>
                </a:solidFill>
                <a:latin typeface="Futura PT Book" pitchFamily="34" charset="0"/>
              </a:rPr>
              <a:t> through our Core Values:</a:t>
            </a:r>
          </a:p>
          <a:p>
            <a:pPr algn="ctr"/>
            <a:r>
              <a:rPr lang="en-US" sz="2400" b="1" dirty="0">
                <a:solidFill>
                  <a:srgbClr val="7030A0"/>
                </a:solidFill>
                <a:latin typeface="Futura PT Book" pitchFamily="34" charset="0"/>
              </a:rPr>
              <a:t>Discovery:</a:t>
            </a:r>
            <a:r>
              <a:rPr lang="en-US" sz="2400" i="1" dirty="0">
                <a:solidFill>
                  <a:srgbClr val="7030A0"/>
                </a:solidFill>
                <a:latin typeface="Futura PT Book" pitchFamily="34" charset="0"/>
              </a:rPr>
              <a:t> We explore new skills and ideas.</a:t>
            </a:r>
            <a:endParaRPr lang="en-US" sz="2400" dirty="0">
              <a:solidFill>
                <a:srgbClr val="7030A0"/>
              </a:solidFill>
              <a:latin typeface="Futura PT Book" pitchFamily="34" charset="0"/>
            </a:endParaRPr>
          </a:p>
          <a:p>
            <a:pPr algn="ctr"/>
            <a:r>
              <a:rPr lang="en-US" sz="2400" b="1" dirty="0">
                <a:solidFill>
                  <a:srgbClr val="7030A0"/>
                </a:solidFill>
                <a:latin typeface="Futura PT Book" pitchFamily="34" charset="0"/>
              </a:rPr>
              <a:t>Innovation: </a:t>
            </a:r>
            <a:r>
              <a:rPr lang="en-US" sz="2400" i="1" dirty="0">
                <a:solidFill>
                  <a:srgbClr val="7030A0"/>
                </a:solidFill>
                <a:latin typeface="Futura PT Book" pitchFamily="34" charset="0"/>
              </a:rPr>
              <a:t>We use creativity and persistence to solve problems.</a:t>
            </a:r>
            <a:endParaRPr lang="en-US" sz="2400" dirty="0">
              <a:solidFill>
                <a:srgbClr val="7030A0"/>
              </a:solidFill>
              <a:latin typeface="Futura PT Book" pitchFamily="34" charset="0"/>
            </a:endParaRPr>
          </a:p>
          <a:p>
            <a:pPr algn="ctr"/>
            <a:r>
              <a:rPr lang="en-US" sz="2400" b="1" dirty="0">
                <a:solidFill>
                  <a:srgbClr val="7030A0"/>
                </a:solidFill>
                <a:latin typeface="Futura PT Book" pitchFamily="34" charset="0"/>
              </a:rPr>
              <a:t>Impact:</a:t>
            </a:r>
            <a:r>
              <a:rPr lang="en-US" sz="2400" i="1" dirty="0">
                <a:solidFill>
                  <a:srgbClr val="7030A0"/>
                </a:solidFill>
                <a:latin typeface="Futura PT Book" pitchFamily="34" charset="0"/>
              </a:rPr>
              <a:t>  We apply what we learn to improve our world.</a:t>
            </a:r>
            <a:endParaRPr lang="en-US" sz="2400" dirty="0">
              <a:solidFill>
                <a:srgbClr val="7030A0"/>
              </a:solidFill>
              <a:latin typeface="Futura PT Book" pitchFamily="34" charset="0"/>
            </a:endParaRPr>
          </a:p>
          <a:p>
            <a:pPr algn="ctr"/>
            <a:r>
              <a:rPr lang="en-US" sz="2400" b="1" dirty="0">
                <a:solidFill>
                  <a:srgbClr val="7030A0"/>
                </a:solidFill>
                <a:latin typeface="Futura PT Book" pitchFamily="34" charset="0"/>
              </a:rPr>
              <a:t>Inclusion: </a:t>
            </a:r>
            <a:r>
              <a:rPr lang="en-US" sz="2400" i="1" dirty="0">
                <a:solidFill>
                  <a:srgbClr val="7030A0"/>
                </a:solidFill>
                <a:latin typeface="Futura PT Book" pitchFamily="34" charset="0"/>
              </a:rPr>
              <a:t>We respect each other and embrace our differences.</a:t>
            </a:r>
            <a:endParaRPr lang="en-US" sz="2400" dirty="0">
              <a:solidFill>
                <a:srgbClr val="7030A0"/>
              </a:solidFill>
              <a:latin typeface="Futura PT Book" pitchFamily="34" charset="0"/>
            </a:endParaRPr>
          </a:p>
          <a:p>
            <a:pPr algn="ctr"/>
            <a:r>
              <a:rPr lang="en-US" sz="2400" b="1" dirty="0">
                <a:solidFill>
                  <a:srgbClr val="7030A0"/>
                </a:solidFill>
                <a:latin typeface="Futura PT Book" pitchFamily="34" charset="0"/>
              </a:rPr>
              <a:t>Teamwork: </a:t>
            </a:r>
            <a:r>
              <a:rPr lang="en-US" sz="2400" i="1" dirty="0">
                <a:solidFill>
                  <a:srgbClr val="7030A0"/>
                </a:solidFill>
                <a:latin typeface="Futura PT Book" pitchFamily="34" charset="0"/>
              </a:rPr>
              <a:t>We are stronger when we work together.</a:t>
            </a:r>
            <a:endParaRPr lang="en-US" sz="2400" dirty="0">
              <a:solidFill>
                <a:srgbClr val="7030A0"/>
              </a:solidFill>
              <a:latin typeface="Futura PT Book" pitchFamily="34" charset="0"/>
            </a:endParaRPr>
          </a:p>
          <a:p>
            <a:pPr algn="ctr"/>
            <a:r>
              <a:rPr lang="en-US" sz="2400" b="1" dirty="0">
                <a:solidFill>
                  <a:srgbClr val="7030A0"/>
                </a:solidFill>
                <a:latin typeface="Futura PT Book" pitchFamily="34" charset="0"/>
              </a:rPr>
              <a:t>Fun: </a:t>
            </a:r>
            <a:r>
              <a:rPr lang="en-US" sz="2400" i="1" dirty="0">
                <a:solidFill>
                  <a:srgbClr val="7030A0"/>
                </a:solidFill>
                <a:latin typeface="Futura PT Book" pitchFamily="34" charset="0"/>
              </a:rPr>
              <a:t>We enjoy and celebrate what we do</a:t>
            </a:r>
            <a:r>
              <a:rPr lang="en-US" sz="2400" i="1" dirty="0" smtClean="0">
                <a:solidFill>
                  <a:srgbClr val="7030A0"/>
                </a:solidFill>
                <a:latin typeface="Futura PT Book" pitchFamily="34" charset="0"/>
              </a:rPr>
              <a:t>!</a:t>
            </a:r>
          </a:p>
          <a:p>
            <a:endParaRPr lang="en-US" sz="2400" i="1" dirty="0">
              <a:solidFill>
                <a:srgbClr val="7030A0"/>
              </a:solidFill>
              <a:latin typeface="Futura PT Book" pitchFamily="34" charset="0"/>
            </a:endParaRPr>
          </a:p>
          <a:p>
            <a:endParaRPr lang="en-US" sz="2400" i="1" dirty="0" smtClean="0">
              <a:solidFill>
                <a:srgbClr val="7030A0"/>
              </a:solidFill>
              <a:latin typeface="Futura PT Book" pitchFamily="34" charset="0"/>
            </a:endParaRPr>
          </a:p>
          <a:p>
            <a:r>
              <a:rPr lang="en-US" sz="2400" dirty="0" smtClean="0">
                <a:solidFill>
                  <a:srgbClr val="7030A0"/>
                </a:solidFill>
                <a:latin typeface="Futura PT Book" pitchFamily="34" charset="0"/>
              </a:rPr>
              <a:t>Gracious Professionalism</a:t>
            </a:r>
          </a:p>
          <a:p>
            <a:r>
              <a:rPr lang="en-US" sz="2400" dirty="0" err="1" smtClean="0">
                <a:solidFill>
                  <a:srgbClr val="7030A0"/>
                </a:solidFill>
                <a:latin typeface="Futura PT Book" pitchFamily="34" charset="0"/>
              </a:rPr>
              <a:t>Coopertition</a:t>
            </a:r>
            <a:r>
              <a:rPr lang="en-US" sz="2400" dirty="0" smtClean="0">
                <a:solidFill>
                  <a:srgbClr val="7030A0"/>
                </a:solidFill>
                <a:latin typeface="Futura PT Book" pitchFamily="34" charset="0"/>
              </a:rPr>
              <a:t> – Cooperation and Competition together</a:t>
            </a:r>
            <a:endParaRPr lang="en-US" sz="2400" dirty="0">
              <a:solidFill>
                <a:srgbClr val="7030A0"/>
              </a:solidFill>
              <a:latin typeface="Futura PT Book" pitchFamily="34" charset="0"/>
            </a:endParaRPr>
          </a:p>
        </p:txBody>
      </p:sp>
      <p:sp>
        <p:nvSpPr>
          <p:cNvPr id="4" name="Title 1"/>
          <p:cNvSpPr txBox="1">
            <a:spLocks/>
          </p:cNvSpPr>
          <p:nvPr/>
        </p:nvSpPr>
        <p:spPr>
          <a:xfrm>
            <a:off x="533400" y="152401"/>
            <a:ext cx="8001000" cy="73501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00B050"/>
                </a:solidFill>
              </a:rPr>
              <a:t>How we do it</a:t>
            </a:r>
            <a:endParaRPr lang="en-US" sz="3600" dirty="0">
              <a:solidFill>
                <a:srgbClr val="00B050"/>
              </a:solidFill>
            </a:endParaRPr>
          </a:p>
        </p:txBody>
      </p:sp>
    </p:spTree>
    <p:extLst>
      <p:ext uri="{BB962C8B-B14F-4D97-AF65-F5344CB8AC3E}">
        <p14:creationId xmlns:p14="http://schemas.microsoft.com/office/powerpoint/2010/main" val="2591523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152401"/>
            <a:ext cx="7772400" cy="73501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A62AA0"/>
                </a:solidFill>
                <a:latin typeface="Futura PT Book" pitchFamily="34" charset="0"/>
              </a:rPr>
              <a:t>What mentors/ coaches do:</a:t>
            </a:r>
          </a:p>
          <a:p>
            <a:endParaRPr lang="en-US" sz="2800" dirty="0">
              <a:solidFill>
                <a:srgbClr val="A62AA0"/>
              </a:solidFill>
            </a:endParaRPr>
          </a:p>
        </p:txBody>
      </p:sp>
      <p:sp>
        <p:nvSpPr>
          <p:cNvPr id="6" name="Rectangle 5"/>
          <p:cNvSpPr/>
          <p:nvPr/>
        </p:nvSpPr>
        <p:spPr>
          <a:xfrm>
            <a:off x="228600" y="685800"/>
            <a:ext cx="8763000" cy="5601533"/>
          </a:xfrm>
          <a:prstGeom prst="rect">
            <a:avLst/>
          </a:prstGeom>
        </p:spPr>
        <p:txBody>
          <a:bodyPr wrap="square">
            <a:spAutoFit/>
          </a:bodyPr>
          <a:lstStyle/>
          <a:p>
            <a:pPr marL="342900" indent="-342900" fontAlgn="base">
              <a:spcAft>
                <a:spcPts val="1200"/>
              </a:spcAft>
              <a:buFont typeface="Arial" panose="020B0604020202020204" pitchFamily="34" charset="0"/>
              <a:buChar char="•"/>
            </a:pPr>
            <a:r>
              <a:rPr lang="en-US" sz="2800" dirty="0" smtClean="0">
                <a:solidFill>
                  <a:srgbClr val="00B050"/>
                </a:solidFill>
                <a:latin typeface="Futura PT Book" pitchFamily="34" charset="0"/>
              </a:rPr>
              <a:t>Ask guiding questions.</a:t>
            </a:r>
          </a:p>
          <a:p>
            <a:pPr marL="342900" indent="-342900" fontAlgn="base">
              <a:spcAft>
                <a:spcPts val="1200"/>
              </a:spcAft>
              <a:buFont typeface="Arial" panose="020B0604020202020204" pitchFamily="34" charset="0"/>
              <a:buChar char="•"/>
            </a:pPr>
            <a:r>
              <a:rPr lang="en-US" sz="2800" dirty="0" smtClean="0">
                <a:solidFill>
                  <a:srgbClr val="00B050"/>
                </a:solidFill>
                <a:latin typeface="Futura PT Book" pitchFamily="34" charset="0"/>
              </a:rPr>
              <a:t>Treat </a:t>
            </a:r>
            <a:r>
              <a:rPr lang="en-US" sz="2800" dirty="0">
                <a:solidFill>
                  <a:srgbClr val="00B050"/>
                </a:solidFill>
                <a:latin typeface="Futura PT Book" pitchFamily="34" charset="0"/>
              </a:rPr>
              <a:t>students with respect, </a:t>
            </a:r>
            <a:r>
              <a:rPr lang="en-US" sz="2800" dirty="0" smtClean="0">
                <a:solidFill>
                  <a:srgbClr val="00B050"/>
                </a:solidFill>
                <a:latin typeface="Futura PT Book" pitchFamily="34" charset="0"/>
              </a:rPr>
              <a:t>listen </a:t>
            </a:r>
            <a:r>
              <a:rPr lang="en-US" sz="2800" dirty="0">
                <a:solidFill>
                  <a:srgbClr val="00B050"/>
                </a:solidFill>
                <a:latin typeface="Futura PT Book" pitchFamily="34" charset="0"/>
              </a:rPr>
              <a:t>quietly to their ideas, </a:t>
            </a:r>
            <a:r>
              <a:rPr lang="en-US" sz="2800" dirty="0" smtClean="0">
                <a:solidFill>
                  <a:srgbClr val="00B050"/>
                </a:solidFill>
                <a:latin typeface="Futura PT Book" pitchFamily="34" charset="0"/>
              </a:rPr>
              <a:t>help </a:t>
            </a:r>
            <a:r>
              <a:rPr lang="en-US" sz="2800" dirty="0">
                <a:solidFill>
                  <a:srgbClr val="00B050"/>
                </a:solidFill>
                <a:latin typeface="Futura PT Book" pitchFamily="34" charset="0"/>
              </a:rPr>
              <a:t>students get to a solution</a:t>
            </a:r>
            <a:r>
              <a:rPr lang="en-US" sz="2800" dirty="0" smtClean="0">
                <a:solidFill>
                  <a:srgbClr val="00B050"/>
                </a:solidFill>
                <a:latin typeface="Futura PT Book" pitchFamily="34" charset="0"/>
              </a:rPr>
              <a:t>.</a:t>
            </a:r>
          </a:p>
          <a:p>
            <a:pPr marL="342900" indent="-342900" fontAlgn="base">
              <a:spcAft>
                <a:spcPts val="1200"/>
              </a:spcAft>
              <a:buFont typeface="Arial" panose="020B0604020202020204" pitchFamily="34" charset="0"/>
              <a:buChar char="•"/>
            </a:pPr>
            <a:r>
              <a:rPr lang="en-US" sz="2800" dirty="0" smtClean="0">
                <a:solidFill>
                  <a:srgbClr val="00B050"/>
                </a:solidFill>
                <a:latin typeface="Futura PT Book" pitchFamily="34" charset="0"/>
              </a:rPr>
              <a:t>Recognize </a:t>
            </a:r>
            <a:r>
              <a:rPr lang="en-US" sz="2800" dirty="0">
                <a:solidFill>
                  <a:srgbClr val="00B050"/>
                </a:solidFill>
                <a:latin typeface="Futura PT Book" pitchFamily="34" charset="0"/>
              </a:rPr>
              <a:t>that sometimes a student is just minutes away from solving a problem and patiently </a:t>
            </a:r>
            <a:r>
              <a:rPr lang="en-US" sz="2800" dirty="0" smtClean="0">
                <a:solidFill>
                  <a:srgbClr val="00B050"/>
                </a:solidFill>
                <a:latin typeface="Futura PT Book" pitchFamily="34" charset="0"/>
              </a:rPr>
              <a:t>wait </a:t>
            </a:r>
            <a:r>
              <a:rPr lang="en-US" sz="2800" dirty="0">
                <a:solidFill>
                  <a:srgbClr val="00B050"/>
                </a:solidFill>
                <a:latin typeface="Futura PT Book" pitchFamily="34" charset="0"/>
              </a:rPr>
              <a:t>the extra time</a:t>
            </a:r>
            <a:r>
              <a:rPr lang="en-US" sz="2800" dirty="0" smtClean="0">
                <a:solidFill>
                  <a:srgbClr val="00B050"/>
                </a:solidFill>
                <a:latin typeface="Futura PT Book" pitchFamily="34" charset="0"/>
              </a:rPr>
              <a:t>.</a:t>
            </a:r>
          </a:p>
          <a:p>
            <a:pPr marL="342900" indent="-342900" fontAlgn="base">
              <a:spcAft>
                <a:spcPts val="1200"/>
              </a:spcAft>
              <a:buFont typeface="Arial" panose="020B0604020202020204" pitchFamily="34" charset="0"/>
              <a:buChar char="•"/>
            </a:pPr>
            <a:r>
              <a:rPr lang="en-US" sz="2800" dirty="0" smtClean="0">
                <a:solidFill>
                  <a:srgbClr val="00B050"/>
                </a:solidFill>
                <a:latin typeface="Futura PT Book" pitchFamily="34" charset="0"/>
              </a:rPr>
              <a:t>Maintain </a:t>
            </a:r>
            <a:r>
              <a:rPr lang="en-US" sz="2800" dirty="0">
                <a:solidFill>
                  <a:srgbClr val="00B050"/>
                </a:solidFill>
                <a:latin typeface="Futura PT Book" pitchFamily="34" charset="0"/>
              </a:rPr>
              <a:t>focus on the tasks at hand and when necessary by providing direction</a:t>
            </a:r>
            <a:r>
              <a:rPr lang="en-US" sz="2800" dirty="0" smtClean="0">
                <a:solidFill>
                  <a:srgbClr val="00B050"/>
                </a:solidFill>
                <a:latin typeface="Futura PT Book" pitchFamily="34" charset="0"/>
              </a:rPr>
              <a:t>.</a:t>
            </a:r>
          </a:p>
          <a:p>
            <a:pPr marL="342900" indent="-342900" fontAlgn="base">
              <a:spcAft>
                <a:spcPts val="1200"/>
              </a:spcAft>
              <a:buFont typeface="Arial" panose="020B0604020202020204" pitchFamily="34" charset="0"/>
              <a:buChar char="•"/>
            </a:pPr>
            <a:r>
              <a:rPr lang="en-US" sz="2800" dirty="0" smtClean="0">
                <a:solidFill>
                  <a:srgbClr val="00B050"/>
                </a:solidFill>
                <a:latin typeface="Futura PT Book" pitchFamily="34" charset="0"/>
              </a:rPr>
              <a:t>Look </a:t>
            </a:r>
            <a:r>
              <a:rPr lang="en-US" sz="2800" dirty="0">
                <a:solidFill>
                  <a:srgbClr val="00B050"/>
                </a:solidFill>
                <a:latin typeface="Futura PT Book" pitchFamily="34" charset="0"/>
              </a:rPr>
              <a:t>for that perfect balance - help when necessary, step back when possible</a:t>
            </a:r>
            <a:r>
              <a:rPr lang="en-US" sz="2800" dirty="0" smtClean="0">
                <a:solidFill>
                  <a:srgbClr val="00B050"/>
                </a:solidFill>
                <a:latin typeface="Futura PT Book" pitchFamily="34" charset="0"/>
              </a:rPr>
              <a:t>.</a:t>
            </a:r>
          </a:p>
          <a:p>
            <a:pPr marL="342900" indent="-342900" fontAlgn="base">
              <a:spcAft>
                <a:spcPts val="1200"/>
              </a:spcAft>
              <a:buFont typeface="Arial" panose="020B0604020202020204" pitchFamily="34" charset="0"/>
              <a:buChar char="•"/>
            </a:pPr>
            <a:r>
              <a:rPr lang="en-US" sz="2800" dirty="0" smtClean="0">
                <a:solidFill>
                  <a:srgbClr val="00B050"/>
                </a:solidFill>
                <a:latin typeface="Futura PT Book" pitchFamily="34" charset="0"/>
              </a:rPr>
              <a:t>Instead </a:t>
            </a:r>
            <a:r>
              <a:rPr lang="en-US" sz="2800" dirty="0">
                <a:solidFill>
                  <a:srgbClr val="00B050"/>
                </a:solidFill>
                <a:latin typeface="Futura PT Book" pitchFamily="34" charset="0"/>
              </a:rPr>
              <a:t>of assigning roles - involve students to formulate ways to place themselves in needed </a:t>
            </a:r>
            <a:r>
              <a:rPr lang="en-US" sz="2800" dirty="0" smtClean="0">
                <a:solidFill>
                  <a:srgbClr val="00B050"/>
                </a:solidFill>
                <a:latin typeface="Futura PT Book" pitchFamily="34" charset="0"/>
              </a:rPr>
              <a:t>roles</a:t>
            </a:r>
          </a:p>
        </p:txBody>
      </p:sp>
    </p:spTree>
    <p:extLst>
      <p:ext uri="{BB962C8B-B14F-4D97-AF65-F5344CB8AC3E}">
        <p14:creationId xmlns:p14="http://schemas.microsoft.com/office/powerpoint/2010/main" val="1547274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228600"/>
            <a:ext cx="3429000" cy="3429000"/>
          </a:xfrm>
          <a:prstGeom prst="rect">
            <a:avLst/>
          </a:prstGeom>
        </p:spPr>
      </p:pic>
      <p:sp>
        <p:nvSpPr>
          <p:cNvPr id="4" name="Title 1"/>
          <p:cNvSpPr>
            <a:spLocks noGrp="1"/>
          </p:cNvSpPr>
          <p:nvPr>
            <p:ph type="ctrTitle"/>
          </p:nvPr>
        </p:nvSpPr>
        <p:spPr>
          <a:xfrm>
            <a:off x="685800" y="152400"/>
            <a:ext cx="7772400" cy="1143000"/>
          </a:xfrm>
        </p:spPr>
        <p:txBody>
          <a:bodyPr>
            <a:normAutofit/>
          </a:bodyPr>
          <a:lstStyle/>
          <a:p>
            <a:r>
              <a:rPr lang="en-US" sz="4000" dirty="0" smtClean="0">
                <a:solidFill>
                  <a:srgbClr val="00B050"/>
                </a:solidFill>
                <a:latin typeface="Futura PT Book" pitchFamily="34" charset="0"/>
              </a:rPr>
              <a:t>The Challenge</a:t>
            </a:r>
            <a:endParaRPr lang="en-US" sz="4000" dirty="0">
              <a:solidFill>
                <a:srgbClr val="00B050"/>
              </a:solidFill>
              <a:latin typeface="Futura PT Book" pitchFamily="34" charset="0"/>
            </a:endParaRPr>
          </a:p>
        </p:txBody>
      </p:sp>
      <p:sp>
        <p:nvSpPr>
          <p:cNvPr id="5" name="Subtitle 5"/>
          <p:cNvSpPr>
            <a:spLocks noGrp="1"/>
          </p:cNvSpPr>
          <p:nvPr>
            <p:ph type="subTitle" idx="1"/>
          </p:nvPr>
        </p:nvSpPr>
        <p:spPr>
          <a:xfrm>
            <a:off x="228600" y="1752600"/>
            <a:ext cx="8763000" cy="4953000"/>
          </a:xfrm>
        </p:spPr>
        <p:txBody>
          <a:bodyPr>
            <a:normAutofit/>
          </a:bodyPr>
          <a:lstStyle/>
          <a:p>
            <a:pPr marL="457200" indent="-457200" algn="l">
              <a:buFont typeface="Arial" panose="020B0604020202020204" pitchFamily="34" charset="0"/>
              <a:buChar char="•"/>
            </a:pPr>
            <a:r>
              <a:rPr lang="en-US" sz="2200" dirty="0" smtClean="0">
                <a:solidFill>
                  <a:srgbClr val="7030A0"/>
                </a:solidFill>
                <a:latin typeface="Futura PT Book" pitchFamily="34" charset="0"/>
              </a:rPr>
              <a:t>Released August 1st </a:t>
            </a:r>
          </a:p>
          <a:p>
            <a:pPr marL="457200" indent="-457200" algn="l">
              <a:buFont typeface="Arial" panose="020B0604020202020204" pitchFamily="34" charset="0"/>
              <a:buChar char="•"/>
            </a:pPr>
            <a:r>
              <a:rPr lang="en-US" sz="2200" dirty="0">
                <a:solidFill>
                  <a:srgbClr val="7030A0"/>
                </a:solidFill>
                <a:latin typeface="Futura PT Book" pitchFamily="34" charset="0"/>
              </a:rPr>
              <a:t>Check the Challenge Updates often</a:t>
            </a:r>
          </a:p>
          <a:p>
            <a:pPr marL="457200" indent="-457200" algn="l">
              <a:buFont typeface="Arial" panose="020B0604020202020204" pitchFamily="34" charset="0"/>
              <a:buChar char="•"/>
            </a:pPr>
            <a:r>
              <a:rPr lang="en-US" sz="2200" dirty="0" smtClean="0">
                <a:solidFill>
                  <a:srgbClr val="7030A0"/>
                </a:solidFill>
                <a:latin typeface="Futura PT Book" pitchFamily="34" charset="0"/>
              </a:rPr>
              <a:t>The guide is found at </a:t>
            </a:r>
            <a:r>
              <a:rPr lang="en-US" sz="2200" dirty="0">
                <a:solidFill>
                  <a:srgbClr val="7030A0"/>
                </a:solidFill>
                <a:latin typeface="Futura PT Book" pitchFamily="34" charset="0"/>
                <a:hlinkClick r:id="rId3"/>
              </a:rPr>
              <a:t>https://</a:t>
            </a:r>
            <a:r>
              <a:rPr lang="en-US" sz="2200" dirty="0" smtClean="0">
                <a:solidFill>
                  <a:srgbClr val="7030A0"/>
                </a:solidFill>
                <a:latin typeface="Futura PT Book" pitchFamily="34" charset="0"/>
                <a:hlinkClick r:id="rId3"/>
              </a:rPr>
              <a:t>www.firstinspires.org/resource-library/fll/into-orbit-challenge-updates-and-resources</a:t>
            </a:r>
            <a:r>
              <a:rPr lang="en-US" sz="2200" dirty="0" smtClean="0">
                <a:solidFill>
                  <a:srgbClr val="7030A0"/>
                </a:solidFill>
                <a:latin typeface="Futura PT Book" pitchFamily="34" charset="0"/>
              </a:rPr>
              <a:t> </a:t>
            </a:r>
          </a:p>
          <a:p>
            <a:pPr marL="457200" indent="-457200" algn="l">
              <a:buFont typeface="Arial" panose="020B0604020202020204" pitchFamily="34" charset="0"/>
              <a:buChar char="•"/>
            </a:pPr>
            <a:r>
              <a:rPr lang="en-US" sz="2200" dirty="0" smtClean="0">
                <a:solidFill>
                  <a:srgbClr val="7030A0"/>
                </a:solidFill>
                <a:latin typeface="Futura PT Book" pitchFamily="34" charset="0"/>
              </a:rPr>
              <a:t>Four parts of an FLL competition</a:t>
            </a:r>
          </a:p>
          <a:p>
            <a:pPr algn="l"/>
            <a:r>
              <a:rPr lang="en-US" sz="2200" dirty="0" smtClean="0">
                <a:solidFill>
                  <a:srgbClr val="7030A0"/>
                </a:solidFill>
                <a:latin typeface="Futura PT Book" pitchFamily="34" charset="0"/>
              </a:rPr>
              <a:t>        -  Robot Game – 2.5 min to earn as many points as possible (3 rounds, </a:t>
            </a:r>
            <a:r>
              <a:rPr lang="en-US" sz="2200" dirty="0">
                <a:solidFill>
                  <a:srgbClr val="7030A0"/>
                </a:solidFill>
                <a:latin typeface="Futura PT Book" pitchFamily="34" charset="0"/>
              </a:rPr>
              <a:t> </a:t>
            </a:r>
            <a:r>
              <a:rPr lang="en-US" sz="2200" dirty="0" smtClean="0">
                <a:solidFill>
                  <a:srgbClr val="7030A0"/>
                </a:solidFill>
                <a:latin typeface="Futura PT Book" pitchFamily="34" charset="0"/>
              </a:rPr>
              <a:t>  </a:t>
            </a:r>
          </a:p>
          <a:p>
            <a:pPr algn="l"/>
            <a:r>
              <a:rPr lang="en-US" sz="2200" dirty="0">
                <a:solidFill>
                  <a:srgbClr val="7030A0"/>
                </a:solidFill>
                <a:latin typeface="Futura PT Book" pitchFamily="34" charset="0"/>
              </a:rPr>
              <a:t> </a:t>
            </a:r>
            <a:r>
              <a:rPr lang="en-US" sz="2200" dirty="0" smtClean="0">
                <a:solidFill>
                  <a:srgbClr val="7030A0"/>
                </a:solidFill>
                <a:latin typeface="Futura PT Book" pitchFamily="34" charset="0"/>
              </a:rPr>
              <a:t>           highest score counts)</a:t>
            </a:r>
          </a:p>
          <a:p>
            <a:pPr algn="l"/>
            <a:r>
              <a:rPr lang="en-US" sz="2200" dirty="0">
                <a:solidFill>
                  <a:srgbClr val="7030A0"/>
                </a:solidFill>
                <a:latin typeface="Futura PT Book" pitchFamily="34" charset="0"/>
              </a:rPr>
              <a:t> </a:t>
            </a:r>
            <a:r>
              <a:rPr lang="en-US" sz="2200" dirty="0" smtClean="0">
                <a:solidFill>
                  <a:srgbClr val="7030A0"/>
                </a:solidFill>
                <a:latin typeface="Futura PT Book" pitchFamily="34" charset="0"/>
              </a:rPr>
              <a:t>       -  Robot Design Briefing – 5 min*</a:t>
            </a:r>
          </a:p>
          <a:p>
            <a:pPr algn="l"/>
            <a:r>
              <a:rPr lang="en-US" sz="2200" dirty="0">
                <a:solidFill>
                  <a:srgbClr val="7030A0"/>
                </a:solidFill>
                <a:latin typeface="Futura PT Book" pitchFamily="34" charset="0"/>
              </a:rPr>
              <a:t> </a:t>
            </a:r>
            <a:r>
              <a:rPr lang="en-US" sz="2200" dirty="0" smtClean="0">
                <a:solidFill>
                  <a:srgbClr val="7030A0"/>
                </a:solidFill>
                <a:latin typeface="Futura PT Book" pitchFamily="34" charset="0"/>
              </a:rPr>
              <a:t>       -  Project Presentation – 5 min*</a:t>
            </a:r>
          </a:p>
          <a:p>
            <a:pPr algn="l"/>
            <a:r>
              <a:rPr lang="en-US" sz="2200" dirty="0">
                <a:solidFill>
                  <a:srgbClr val="7030A0"/>
                </a:solidFill>
                <a:latin typeface="Futura PT Book" pitchFamily="34" charset="0"/>
              </a:rPr>
              <a:t> </a:t>
            </a:r>
            <a:r>
              <a:rPr lang="en-US" sz="2200" dirty="0" smtClean="0">
                <a:solidFill>
                  <a:srgbClr val="7030A0"/>
                </a:solidFill>
                <a:latin typeface="Futura PT Book" pitchFamily="34" charset="0"/>
              </a:rPr>
              <a:t>       -  Core Values – 5 min*</a:t>
            </a:r>
          </a:p>
          <a:p>
            <a:pPr algn="l"/>
            <a:r>
              <a:rPr lang="en-US" sz="2200" dirty="0" smtClean="0">
                <a:solidFill>
                  <a:srgbClr val="7030A0"/>
                </a:solidFill>
                <a:latin typeface="Futura PT Book" pitchFamily="34" charset="0"/>
              </a:rPr>
              <a:t>*be sure to leave time for questions</a:t>
            </a:r>
            <a:endParaRPr lang="en-US" sz="2200" dirty="0">
              <a:solidFill>
                <a:srgbClr val="7030A0"/>
              </a:solidFill>
              <a:latin typeface="Futura PT Book" pitchFamily="34" charset="0"/>
            </a:endParaRPr>
          </a:p>
        </p:txBody>
      </p:sp>
    </p:spTree>
    <p:extLst>
      <p:ext uri="{BB962C8B-B14F-4D97-AF65-F5344CB8AC3E}">
        <p14:creationId xmlns:p14="http://schemas.microsoft.com/office/powerpoint/2010/main" val="3701766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A62AA0"/>
                </a:solidFill>
              </a:rPr>
              <a:t>Core </a:t>
            </a:r>
            <a:r>
              <a:rPr lang="en-US" dirty="0" smtClean="0">
                <a:solidFill>
                  <a:srgbClr val="A62AA0"/>
                </a:solidFill>
                <a:latin typeface="Futura PT Book" pitchFamily="34" charset="0"/>
              </a:rPr>
              <a:t>Values</a:t>
            </a:r>
            <a:r>
              <a:rPr lang="en-US" dirty="0" smtClean="0">
                <a:solidFill>
                  <a:srgbClr val="A62AA0"/>
                </a:solidFill>
              </a:rPr>
              <a:t>/ Team work Judged </a:t>
            </a:r>
            <a:r>
              <a:rPr lang="en-US" dirty="0">
                <a:solidFill>
                  <a:srgbClr val="A62AA0"/>
                </a:solidFill>
              </a:rPr>
              <a:t>S</a:t>
            </a:r>
            <a:r>
              <a:rPr lang="en-US" dirty="0" smtClean="0">
                <a:solidFill>
                  <a:srgbClr val="A62AA0"/>
                </a:solidFill>
              </a:rPr>
              <a:t>ession</a:t>
            </a:r>
            <a:endParaRPr lang="en-US" dirty="0"/>
          </a:p>
        </p:txBody>
      </p:sp>
      <p:sp>
        <p:nvSpPr>
          <p:cNvPr id="4" name="Rectangle 3"/>
          <p:cNvSpPr/>
          <p:nvPr/>
        </p:nvSpPr>
        <p:spPr>
          <a:xfrm>
            <a:off x="381000" y="1752600"/>
            <a:ext cx="3962400" cy="3200876"/>
          </a:xfrm>
          <a:prstGeom prst="rect">
            <a:avLst/>
          </a:prstGeom>
        </p:spPr>
        <p:txBody>
          <a:bodyPr wrap="square">
            <a:spAutoFit/>
          </a:bodyPr>
          <a:lstStyle/>
          <a:p>
            <a:pPr marL="342900" indent="-342900" fontAlgn="base">
              <a:spcAft>
                <a:spcPts val="1200"/>
              </a:spcAft>
              <a:buFont typeface="Arial" panose="020B0604020202020204" pitchFamily="34" charset="0"/>
              <a:buChar char="•"/>
            </a:pPr>
            <a:r>
              <a:rPr lang="en-US" sz="3200" dirty="0" smtClean="0">
                <a:solidFill>
                  <a:srgbClr val="00B050"/>
                </a:solidFill>
                <a:latin typeface="Futura PT Book" pitchFamily="34" charset="0"/>
              </a:rPr>
              <a:t>Team is asked to perform a task.</a:t>
            </a:r>
          </a:p>
          <a:p>
            <a:pPr marL="342900" indent="-342900" fontAlgn="base">
              <a:spcAft>
                <a:spcPts val="1200"/>
              </a:spcAft>
              <a:buFont typeface="Arial" panose="020B0604020202020204" pitchFamily="34" charset="0"/>
              <a:buChar char="•"/>
            </a:pPr>
            <a:r>
              <a:rPr lang="en-US" sz="3200" dirty="0" smtClean="0">
                <a:solidFill>
                  <a:srgbClr val="00B050"/>
                </a:solidFill>
                <a:latin typeface="Futura PT Book" pitchFamily="34" charset="0"/>
              </a:rPr>
              <a:t>Team answers questions from the judges on their team and teamwork.</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1990921"/>
            <a:ext cx="4285447" cy="2838413"/>
          </a:xfrm>
          <a:prstGeom prst="rect">
            <a:avLst/>
          </a:prstGeom>
        </p:spPr>
      </p:pic>
      <p:sp>
        <p:nvSpPr>
          <p:cNvPr id="3" name="TextBox 2"/>
          <p:cNvSpPr txBox="1"/>
          <p:nvPr/>
        </p:nvSpPr>
        <p:spPr>
          <a:xfrm>
            <a:off x="381000" y="5044966"/>
            <a:ext cx="8171647" cy="1846659"/>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rgbClr val="00B050"/>
                </a:solidFill>
                <a:latin typeface="Futura PT Book" pitchFamily="34" charset="0"/>
              </a:rPr>
              <a:t>Judges not looking for how well the task is completed, only how well they show the core values.</a:t>
            </a:r>
          </a:p>
          <a:p>
            <a:endParaRPr lang="en-US" dirty="0"/>
          </a:p>
        </p:txBody>
      </p:sp>
    </p:spTree>
    <p:extLst>
      <p:ext uri="{BB962C8B-B14F-4D97-AF65-F5344CB8AC3E}">
        <p14:creationId xmlns:p14="http://schemas.microsoft.com/office/powerpoint/2010/main" val="2117561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152401"/>
            <a:ext cx="7772400" cy="73501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00B050"/>
                </a:solidFill>
                <a:latin typeface="Futura PT Book" pitchFamily="34" charset="0"/>
              </a:rPr>
              <a:t>Core Values Judging Advice</a:t>
            </a:r>
          </a:p>
          <a:p>
            <a:endParaRPr lang="en-US" sz="2800" dirty="0">
              <a:solidFill>
                <a:srgbClr val="A62AA0"/>
              </a:solidFill>
            </a:endParaRPr>
          </a:p>
        </p:txBody>
      </p:sp>
      <p:sp>
        <p:nvSpPr>
          <p:cNvPr id="6" name="Rectangle 5"/>
          <p:cNvSpPr/>
          <p:nvPr/>
        </p:nvSpPr>
        <p:spPr>
          <a:xfrm>
            <a:off x="228600" y="927484"/>
            <a:ext cx="8763000" cy="6863417"/>
          </a:xfrm>
          <a:prstGeom prst="rect">
            <a:avLst/>
          </a:prstGeom>
        </p:spPr>
        <p:txBody>
          <a:bodyPr wrap="square">
            <a:spAutoFit/>
          </a:bodyPr>
          <a:lstStyle/>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Discuss core values as a team</a:t>
            </a:r>
          </a:p>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As a team, memorize the core values (have each student pick one or two they really like and have them explain what it means to them). It’s a lot easier to remember </a:t>
            </a:r>
            <a:r>
              <a:rPr lang="en-US" sz="2400" dirty="0">
                <a:solidFill>
                  <a:srgbClr val="7030A0"/>
                </a:solidFill>
                <a:latin typeface="Futura PT Book" pitchFamily="34" charset="0"/>
              </a:rPr>
              <a:t>just </a:t>
            </a:r>
            <a:r>
              <a:rPr lang="en-US" sz="2400" dirty="0" smtClean="0">
                <a:solidFill>
                  <a:srgbClr val="7030A0"/>
                </a:solidFill>
                <a:latin typeface="Futura PT Book" pitchFamily="34" charset="0"/>
              </a:rPr>
              <a:t>1 or 2!</a:t>
            </a:r>
            <a:endParaRPr lang="en-US" sz="2400" dirty="0">
              <a:solidFill>
                <a:srgbClr val="7030A0"/>
              </a:solidFill>
              <a:latin typeface="Futura PT Book" pitchFamily="34" charset="0"/>
            </a:endParaRPr>
          </a:p>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Before competition, practice teamwork activities – google “FLL teamwork” for ideas.</a:t>
            </a:r>
          </a:p>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For core values judging, only the coach and assistant coach are allowed in the room as observers. This is a perk!</a:t>
            </a:r>
          </a:p>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Team given task to complete and observations made on display of teaming and use of core values. </a:t>
            </a:r>
          </a:p>
          <a:p>
            <a:pPr marL="342900" indent="-342900" fontAlgn="base">
              <a:spcAft>
                <a:spcPts val="1200"/>
              </a:spcAft>
              <a:buFont typeface="Arial" panose="020B0604020202020204" pitchFamily="34" charset="0"/>
              <a:buChar char="•"/>
            </a:pPr>
            <a:r>
              <a:rPr lang="en-US" sz="2400" dirty="0" smtClean="0">
                <a:solidFill>
                  <a:srgbClr val="7030A0"/>
                </a:solidFill>
                <a:latin typeface="Futura PT Book" pitchFamily="34" charset="0"/>
              </a:rPr>
              <a:t>During Q/A, take turns answering questions. The Core Values Poster is only required for the State Championship.</a:t>
            </a:r>
          </a:p>
          <a:p>
            <a:pPr marL="342900" indent="-342900" fontAlgn="base">
              <a:spcAft>
                <a:spcPts val="1200"/>
              </a:spcAft>
              <a:buFont typeface="Arial" panose="020B0604020202020204" pitchFamily="34" charset="0"/>
              <a:buChar char="•"/>
            </a:pPr>
            <a:r>
              <a:rPr lang="en-US" sz="2400" dirty="0">
                <a:solidFill>
                  <a:srgbClr val="7030A0"/>
                </a:solidFill>
                <a:latin typeface="Futura PT Book" pitchFamily="34" charset="0"/>
              </a:rPr>
              <a:t>Have Fun </a:t>
            </a:r>
            <a:r>
              <a:rPr lang="en-US" sz="2400" dirty="0">
                <a:solidFill>
                  <a:srgbClr val="7030A0"/>
                </a:solidFill>
                <a:latin typeface="Futura PT Book" pitchFamily="34" charset="0"/>
                <a:sym typeface="Wingdings" panose="05000000000000000000" pitchFamily="2" charset="2"/>
              </a:rPr>
              <a:t></a:t>
            </a:r>
            <a:endParaRPr lang="en-US" sz="2400" dirty="0">
              <a:solidFill>
                <a:srgbClr val="7030A0"/>
              </a:solidFill>
              <a:latin typeface="Futura PT Book" pitchFamily="34" charset="0"/>
            </a:endParaRPr>
          </a:p>
          <a:p>
            <a:pPr fontAlgn="base">
              <a:spcAft>
                <a:spcPts val="1200"/>
              </a:spcAft>
            </a:pPr>
            <a:endParaRPr lang="en-US" sz="2400" dirty="0" smtClean="0">
              <a:solidFill>
                <a:schemeClr val="accent3">
                  <a:lumMod val="50000"/>
                </a:schemeClr>
              </a:solidFill>
            </a:endParaRPr>
          </a:p>
          <a:p>
            <a:pPr marL="342900" indent="-342900" fontAlgn="base">
              <a:spcAft>
                <a:spcPts val="1200"/>
              </a:spcAft>
              <a:buFont typeface="Arial" panose="020B0604020202020204" pitchFamily="34" charset="0"/>
              <a:buChar char="•"/>
            </a:pPr>
            <a:endParaRPr lang="en-US" sz="2400" dirty="0">
              <a:solidFill>
                <a:schemeClr val="accent3">
                  <a:lumMod val="50000"/>
                </a:schemeClr>
              </a:solidFill>
            </a:endParaRPr>
          </a:p>
        </p:txBody>
      </p:sp>
    </p:spTree>
    <p:extLst>
      <p:ext uri="{BB962C8B-B14F-4D97-AF65-F5344CB8AC3E}">
        <p14:creationId xmlns:p14="http://schemas.microsoft.com/office/powerpoint/2010/main" val="2491451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A62AA0"/>
                </a:solidFill>
                <a:latin typeface="Futura PT Book" pitchFamily="34" charset="0"/>
              </a:rPr>
              <a:t>The Project Judged </a:t>
            </a:r>
            <a:r>
              <a:rPr lang="en-US" dirty="0">
                <a:solidFill>
                  <a:srgbClr val="A62AA0"/>
                </a:solidFill>
                <a:latin typeface="Futura PT Book" pitchFamily="34" charset="0"/>
              </a:rPr>
              <a:t>S</a:t>
            </a:r>
            <a:r>
              <a:rPr lang="en-US" dirty="0" smtClean="0">
                <a:solidFill>
                  <a:srgbClr val="A62AA0"/>
                </a:solidFill>
                <a:latin typeface="Futura PT Book" pitchFamily="34" charset="0"/>
              </a:rPr>
              <a:t>ession</a:t>
            </a:r>
            <a:endParaRPr lang="en-US" dirty="0">
              <a:latin typeface="Futura PT Book" pitchFamily="34" charset="0"/>
            </a:endParaRPr>
          </a:p>
        </p:txBody>
      </p:sp>
      <p:sp>
        <p:nvSpPr>
          <p:cNvPr id="4" name="Rectangle 3"/>
          <p:cNvSpPr/>
          <p:nvPr/>
        </p:nvSpPr>
        <p:spPr>
          <a:xfrm>
            <a:off x="381000" y="1840170"/>
            <a:ext cx="3581400" cy="3693319"/>
          </a:xfrm>
          <a:prstGeom prst="rect">
            <a:avLst/>
          </a:prstGeom>
        </p:spPr>
        <p:txBody>
          <a:bodyPr wrap="square">
            <a:spAutoFit/>
          </a:bodyPr>
          <a:lstStyle/>
          <a:p>
            <a:pPr marL="342900" indent="-342900" fontAlgn="base">
              <a:spcAft>
                <a:spcPts val="1200"/>
              </a:spcAft>
              <a:buFont typeface="Arial" panose="020B0604020202020204" pitchFamily="34" charset="0"/>
              <a:buChar char="•"/>
            </a:pPr>
            <a:r>
              <a:rPr lang="en-US" sz="3200" dirty="0" smtClean="0">
                <a:solidFill>
                  <a:srgbClr val="00B050"/>
                </a:solidFill>
                <a:latin typeface="Futura PT Book" pitchFamily="34" charset="0"/>
              </a:rPr>
              <a:t>Team has 5 min to present their research and innovative solution.</a:t>
            </a:r>
          </a:p>
          <a:p>
            <a:pPr marL="342900" indent="-342900" fontAlgn="base">
              <a:spcAft>
                <a:spcPts val="1200"/>
              </a:spcAft>
              <a:buFont typeface="Arial" panose="020B0604020202020204" pitchFamily="34" charset="0"/>
              <a:buChar char="•"/>
            </a:pPr>
            <a:r>
              <a:rPr lang="en-US" sz="3200" dirty="0" smtClean="0">
                <a:solidFill>
                  <a:srgbClr val="00B050"/>
                </a:solidFill>
                <a:latin typeface="Futura PT Book" pitchFamily="34" charset="0"/>
              </a:rPr>
              <a:t>Team answers questions from the judges on project.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1840886"/>
            <a:ext cx="4734514" cy="3176228"/>
          </a:xfrm>
          <a:prstGeom prst="rect">
            <a:avLst/>
          </a:prstGeom>
        </p:spPr>
      </p:pic>
    </p:spTree>
    <p:extLst>
      <p:ext uri="{BB962C8B-B14F-4D97-AF65-F5344CB8AC3E}">
        <p14:creationId xmlns:p14="http://schemas.microsoft.com/office/powerpoint/2010/main" val="2519990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23900" y="10591"/>
            <a:ext cx="7772400" cy="73501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00B050"/>
                </a:solidFill>
                <a:latin typeface="Futura PT Book" pitchFamily="34" charset="0"/>
              </a:rPr>
              <a:t>Project Presentation Advice</a:t>
            </a:r>
          </a:p>
          <a:p>
            <a:endParaRPr lang="en-US" sz="2800" dirty="0">
              <a:solidFill>
                <a:srgbClr val="A62AA0"/>
              </a:solidFill>
            </a:endParaRPr>
          </a:p>
        </p:txBody>
      </p:sp>
      <p:sp>
        <p:nvSpPr>
          <p:cNvPr id="6" name="Rectangle 5"/>
          <p:cNvSpPr/>
          <p:nvPr/>
        </p:nvSpPr>
        <p:spPr>
          <a:xfrm>
            <a:off x="228600" y="457200"/>
            <a:ext cx="8915400" cy="6278642"/>
          </a:xfrm>
          <a:prstGeom prst="rect">
            <a:avLst/>
          </a:prstGeom>
        </p:spPr>
        <p:txBody>
          <a:bodyPr wrap="square">
            <a:spAutoFit/>
          </a:bodyPr>
          <a:lstStyle/>
          <a:p>
            <a:pPr marL="342900" indent="-342900" fontAlgn="base">
              <a:spcAft>
                <a:spcPts val="1200"/>
              </a:spcAft>
              <a:buFont typeface="Arial" panose="020B0604020202020204" pitchFamily="34" charset="0"/>
              <a:buChar char="•"/>
            </a:pPr>
            <a:r>
              <a:rPr lang="en-US" sz="2200" dirty="0" smtClean="0">
                <a:solidFill>
                  <a:srgbClr val="7030A0"/>
                </a:solidFill>
                <a:latin typeface="Futura PT Book" pitchFamily="34" charset="0"/>
              </a:rPr>
              <a:t>Creative solutions to the </a:t>
            </a:r>
            <a:r>
              <a:rPr lang="en-US" sz="2200" u="sng" dirty="0" smtClean="0">
                <a:solidFill>
                  <a:srgbClr val="7030A0"/>
                </a:solidFill>
                <a:latin typeface="Futura PT Book" pitchFamily="34" charset="0"/>
              </a:rPr>
              <a:t>physical</a:t>
            </a:r>
            <a:r>
              <a:rPr lang="en-US" sz="2200" dirty="0" smtClean="0">
                <a:solidFill>
                  <a:srgbClr val="7030A0"/>
                </a:solidFill>
                <a:latin typeface="Futura PT Book" pitchFamily="34" charset="0"/>
              </a:rPr>
              <a:t> and </a:t>
            </a:r>
            <a:r>
              <a:rPr lang="en-US" sz="2200" u="sng" dirty="0" smtClean="0">
                <a:solidFill>
                  <a:srgbClr val="7030A0"/>
                </a:solidFill>
                <a:latin typeface="Futura PT Book" pitchFamily="34" charset="0"/>
              </a:rPr>
              <a:t>social</a:t>
            </a:r>
            <a:r>
              <a:rPr lang="en-US" sz="2200" dirty="0" smtClean="0">
                <a:solidFill>
                  <a:srgbClr val="7030A0"/>
                </a:solidFill>
                <a:latin typeface="Futura PT Book" pitchFamily="34" charset="0"/>
              </a:rPr>
              <a:t> problems associated with space flight.</a:t>
            </a:r>
          </a:p>
          <a:p>
            <a:pPr marL="342900" indent="-342900" fontAlgn="base">
              <a:spcAft>
                <a:spcPts val="1200"/>
              </a:spcAft>
              <a:buFont typeface="Arial" panose="020B0604020202020204" pitchFamily="34" charset="0"/>
              <a:buChar char="•"/>
            </a:pPr>
            <a:r>
              <a:rPr lang="en-US" sz="2200" dirty="0" smtClean="0">
                <a:solidFill>
                  <a:srgbClr val="7030A0"/>
                </a:solidFill>
                <a:latin typeface="Futura PT Book" pitchFamily="34" charset="0"/>
              </a:rPr>
              <a:t>Be creative! With solution and how team presents solution.</a:t>
            </a:r>
          </a:p>
          <a:p>
            <a:pPr marL="342900" indent="-342900" fontAlgn="base">
              <a:spcAft>
                <a:spcPts val="1200"/>
              </a:spcAft>
              <a:buFont typeface="Arial" panose="020B0604020202020204" pitchFamily="34" charset="0"/>
              <a:buChar char="•"/>
            </a:pPr>
            <a:r>
              <a:rPr lang="en-US" sz="2200" dirty="0" smtClean="0">
                <a:solidFill>
                  <a:srgbClr val="7030A0"/>
                </a:solidFill>
                <a:latin typeface="Futura PT Book" pitchFamily="34" charset="0"/>
              </a:rPr>
              <a:t>All sorts of costumes, props, and methods can be used. Handouts are useful.</a:t>
            </a:r>
          </a:p>
          <a:p>
            <a:pPr marL="342900" indent="-342900" fontAlgn="base">
              <a:spcAft>
                <a:spcPts val="1200"/>
              </a:spcAft>
              <a:buFont typeface="Arial" panose="020B0604020202020204" pitchFamily="34" charset="0"/>
              <a:buChar char="•"/>
            </a:pPr>
            <a:r>
              <a:rPr lang="en-US" sz="2200" dirty="0" smtClean="0">
                <a:solidFill>
                  <a:srgbClr val="7030A0"/>
                </a:solidFill>
                <a:latin typeface="Futura PT Book" pitchFamily="34" charset="0"/>
              </a:rPr>
              <a:t>Before the competitions, share your presentation with others beyond parents.</a:t>
            </a:r>
          </a:p>
          <a:p>
            <a:pPr marL="342900" indent="-342900" fontAlgn="base">
              <a:spcAft>
                <a:spcPts val="1200"/>
              </a:spcAft>
              <a:buFont typeface="Arial" panose="020B0604020202020204" pitchFamily="34" charset="0"/>
              <a:buChar char="•"/>
            </a:pPr>
            <a:r>
              <a:rPr lang="en-US" sz="2200" dirty="0">
                <a:solidFill>
                  <a:srgbClr val="7030A0"/>
                </a:solidFill>
                <a:latin typeface="Futura PT Book" pitchFamily="34" charset="0"/>
              </a:rPr>
              <a:t>Project presentations are open for all parents, guests, and participants to attend.</a:t>
            </a:r>
          </a:p>
          <a:p>
            <a:pPr marL="342900" indent="-342900" fontAlgn="base">
              <a:spcAft>
                <a:spcPts val="1200"/>
              </a:spcAft>
              <a:buFont typeface="Arial" panose="020B0604020202020204" pitchFamily="34" charset="0"/>
              <a:buChar char="•"/>
            </a:pPr>
            <a:r>
              <a:rPr lang="en-US" sz="2200" dirty="0" smtClean="0">
                <a:solidFill>
                  <a:srgbClr val="7030A0"/>
                </a:solidFill>
                <a:latin typeface="Futura PT Book" pitchFamily="34" charset="0"/>
              </a:rPr>
              <a:t>Team has 5 minutes total from when they enter the room to deliver their project solution. This includes setup time! Coaches can not help with set up.</a:t>
            </a:r>
            <a:endParaRPr lang="en-US" sz="2200" dirty="0">
              <a:solidFill>
                <a:srgbClr val="7030A0"/>
              </a:solidFill>
              <a:latin typeface="Futura PT Book" pitchFamily="34" charset="0"/>
            </a:endParaRPr>
          </a:p>
          <a:p>
            <a:pPr marL="342900" indent="-342900" fontAlgn="base">
              <a:spcAft>
                <a:spcPts val="1200"/>
              </a:spcAft>
              <a:buFont typeface="Arial" panose="020B0604020202020204" pitchFamily="34" charset="0"/>
              <a:buChar char="•"/>
            </a:pPr>
            <a:r>
              <a:rPr lang="en-US" sz="2200" dirty="0" smtClean="0">
                <a:solidFill>
                  <a:srgbClr val="7030A0"/>
                </a:solidFill>
                <a:latin typeface="Futura PT Book" pitchFamily="34" charset="0"/>
              </a:rPr>
              <a:t>Judges will not prompt the team to start as entering the room is the official start time.</a:t>
            </a:r>
          </a:p>
          <a:p>
            <a:pPr marL="342900" indent="-342900" fontAlgn="base">
              <a:spcAft>
                <a:spcPts val="1200"/>
              </a:spcAft>
              <a:buFont typeface="Arial" panose="020B0604020202020204" pitchFamily="34" charset="0"/>
              <a:buChar char="•"/>
            </a:pPr>
            <a:r>
              <a:rPr lang="en-US" sz="2200" dirty="0" smtClean="0">
                <a:solidFill>
                  <a:srgbClr val="7030A0"/>
                </a:solidFill>
                <a:latin typeface="Futura PT Book" pitchFamily="34" charset="0"/>
              </a:rPr>
              <a:t>Smile and…Have </a:t>
            </a:r>
            <a:r>
              <a:rPr lang="en-US" sz="2200" dirty="0">
                <a:solidFill>
                  <a:srgbClr val="7030A0"/>
                </a:solidFill>
                <a:latin typeface="Futura PT Book" pitchFamily="34" charset="0"/>
              </a:rPr>
              <a:t>Fun </a:t>
            </a:r>
            <a:r>
              <a:rPr lang="en-US" sz="2200" dirty="0">
                <a:solidFill>
                  <a:srgbClr val="7030A0"/>
                </a:solidFill>
                <a:latin typeface="Futura PT Book" pitchFamily="34" charset="0"/>
                <a:sym typeface="Wingdings" panose="05000000000000000000" pitchFamily="2" charset="2"/>
              </a:rPr>
              <a:t></a:t>
            </a:r>
            <a:endParaRPr lang="en-US" sz="2200" dirty="0">
              <a:solidFill>
                <a:srgbClr val="7030A0"/>
              </a:solidFill>
              <a:latin typeface="Futura PT Book" pitchFamily="34" charset="0"/>
            </a:endParaRPr>
          </a:p>
          <a:p>
            <a:pPr fontAlgn="base">
              <a:spcAft>
                <a:spcPts val="1200"/>
              </a:spcAft>
            </a:pPr>
            <a:endParaRPr lang="en-US" sz="2400" dirty="0" smtClean="0">
              <a:solidFill>
                <a:schemeClr val="accent3">
                  <a:lumMod val="50000"/>
                </a:schemeClr>
              </a:solidFill>
            </a:endParaRPr>
          </a:p>
          <a:p>
            <a:pPr marL="342900" indent="-342900" fontAlgn="base">
              <a:spcAft>
                <a:spcPts val="1200"/>
              </a:spcAft>
              <a:buFont typeface="Arial" panose="020B0604020202020204" pitchFamily="34" charset="0"/>
              <a:buChar char="•"/>
            </a:pPr>
            <a:endParaRPr lang="en-US" sz="2400" dirty="0">
              <a:solidFill>
                <a:schemeClr val="accent3">
                  <a:lumMod val="50000"/>
                </a:schemeClr>
              </a:solidFill>
            </a:endParaRPr>
          </a:p>
        </p:txBody>
      </p:sp>
    </p:spTree>
    <p:extLst>
      <p:ext uri="{BB962C8B-B14F-4D97-AF65-F5344CB8AC3E}">
        <p14:creationId xmlns:p14="http://schemas.microsoft.com/office/powerpoint/2010/main" val="50873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TotalTime>
  <Words>1507</Words>
  <Application>Microsoft Office PowerPoint</Application>
  <PresentationFormat>On-screen Show (4:3)</PresentationFormat>
  <Paragraphs>144</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Welcome!</vt:lpstr>
      <vt:lpstr>PowerPoint Presentation</vt:lpstr>
      <vt:lpstr>PowerPoint Presentation</vt:lpstr>
      <vt:lpstr>PowerPoint Presentation</vt:lpstr>
      <vt:lpstr>The Challenge</vt:lpstr>
      <vt:lpstr>Core Values/ Team work Judged Session</vt:lpstr>
      <vt:lpstr>PowerPoint Presentation</vt:lpstr>
      <vt:lpstr>The Project Judged Session</vt:lpstr>
      <vt:lpstr>PowerPoint Presentation</vt:lpstr>
      <vt:lpstr>The Robot Design judged session</vt:lpstr>
      <vt:lpstr>PowerPoint Presentation</vt:lpstr>
      <vt:lpstr>PowerPoint Presentation</vt:lpstr>
      <vt:lpstr>PowerPoint Presentation</vt:lpstr>
      <vt:lpstr>The Robot Game</vt:lpstr>
      <vt:lpstr>PowerPoint Presentation</vt:lpstr>
      <vt:lpstr>Team management advice</vt:lpstr>
      <vt:lpstr>Practices</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Engebretson</dc:creator>
  <cp:lastModifiedBy>Jeremy Haugen</cp:lastModifiedBy>
  <cp:revision>61</cp:revision>
  <cp:lastPrinted>2018-09-04T16:19:02Z</cp:lastPrinted>
  <dcterms:created xsi:type="dcterms:W3CDTF">2015-09-14T01:31:55Z</dcterms:created>
  <dcterms:modified xsi:type="dcterms:W3CDTF">2018-09-12T15:30:35Z</dcterms:modified>
</cp:coreProperties>
</file>